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84" r:id="rId4"/>
    <p:sldId id="285" r:id="rId5"/>
    <p:sldId id="286" r:id="rId6"/>
    <p:sldId id="287" r:id="rId7"/>
    <p:sldId id="261" r:id="rId8"/>
    <p:sldId id="279" r:id="rId9"/>
    <p:sldId id="278" r:id="rId10"/>
    <p:sldId id="288" r:id="rId11"/>
    <p:sldId id="289" r:id="rId12"/>
    <p:sldId id="282" r:id="rId13"/>
    <p:sldId id="290" r:id="rId14"/>
    <p:sldId id="296" r:id="rId15"/>
    <p:sldId id="291" r:id="rId16"/>
    <p:sldId id="292" r:id="rId17"/>
    <p:sldId id="293" r:id="rId18"/>
    <p:sldId id="294" r:id="rId19"/>
    <p:sldId id="295" r:id="rId20"/>
    <p:sldId id="297" r:id="rId21"/>
    <p:sldId id="298" r:id="rId22"/>
    <p:sldId id="299" r:id="rId23"/>
    <p:sldId id="300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9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A4986-55F2-2F43-9F3D-BD661E81899A}" type="datetimeFigureOut">
              <a:rPr lang="en-US" smtClean="0"/>
              <a:t>11/13/13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610D0-BC78-F942-9633-DE93E79E4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732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719E9-17C9-C246-998F-2E2C55B7C98B}" type="datetimeFigureOut">
              <a:rPr lang="en-US" smtClean="0"/>
              <a:t>11/13/13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D2E39-3F8E-1D44-84CE-5B8631BB2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1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90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</a:t>
            </a:r>
            <a:r>
              <a:rPr lang="en-US" baseline="0" dirty="0" smtClean="0"/>
              <a:t> informative title!!!!  For example: the semantics of the scientific question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Get high resolution </a:t>
            </a:r>
            <a:r>
              <a:rPr lang="en-US" dirty="0" err="1" smtClean="0"/>
              <a:t>pics</a:t>
            </a:r>
            <a:r>
              <a:rPr lang="en-US" baseline="0" dirty="0" smtClean="0"/>
              <a:t> from</a:t>
            </a:r>
            <a:r>
              <a:rPr lang="en-US" dirty="0" smtClean="0"/>
              <a:t> </a:t>
            </a:r>
            <a:r>
              <a:rPr lang="en-US" dirty="0" err="1" smtClean="0"/>
              <a:t>Fransca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viz</a:t>
            </a:r>
            <a:r>
              <a:rPr lang="en-US" baseline="0" dirty="0" smtClean="0"/>
              <a:t> wall. Get them from Frank </a:t>
            </a:r>
            <a:r>
              <a:rPr lang="en-US" baseline="0" dirty="0" smtClean="0">
                <a:sym typeface="Wingdings"/>
              </a:rPr>
              <a:t> Possible video, test to see if works. Be sure to give credit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79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List all people at teams: </a:t>
            </a:r>
            <a:r>
              <a:rPr lang="en-US" dirty="0" err="1" smtClean="0"/>
              <a:t>lifemapper</a:t>
            </a:r>
            <a:r>
              <a:rPr lang="en-US" dirty="0" smtClean="0"/>
              <a:t>, </a:t>
            </a:r>
            <a:r>
              <a:rPr lang="en-US" dirty="0" err="1" smtClean="0"/>
              <a:t>edac</a:t>
            </a:r>
            <a:r>
              <a:rPr lang="en-US" dirty="0" smtClean="0"/>
              <a:t>, and UTEP.  Include</a:t>
            </a:r>
            <a:r>
              <a:rPr lang="en-US" baseline="0" dirty="0" smtClean="0"/>
              <a:t> all people even non-authors.  Introduce in the beginning with logos and picture of peoples.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51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Identify</a:t>
            </a:r>
            <a:r>
              <a:rPr lang="en-US" baseline="0" dirty="0" smtClean="0"/>
              <a:t> the current and future work, perhaps by highlights.  This is a work in progress, but we have some initial results for (1). This is </a:t>
            </a:r>
            <a:r>
              <a:rPr lang="en-US" baseline="0" dirty="0" err="1" smtClean="0"/>
              <a:t>achalleng</a:t>
            </a:r>
            <a:r>
              <a:rPr lang="en-US" baseline="0" dirty="0" smtClean="0"/>
              <a:t> that evolves but we are addressing the particular grant with was targeted with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0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D9342-A2F2-B440-9E8A-FBEAC57C7CB4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74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E1F-B421-3D4F-93D1-4C79C3293412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26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5FE09-C63D-A649-9176-9BC9031B5871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4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690DE-B6D8-8043-A0B9-8099E96E0089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1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42E3-7B34-3447-A86A-E80A6070FC6A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34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51B18-31ED-884C-9339-DB7610EB20E6}" type="datetime1">
              <a:rPr lang="en-US" smtClean="0"/>
              <a:t>11/13/13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60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EE224-DF09-EB47-A835-3168213D623E}" type="datetime1">
              <a:rPr lang="en-US" smtClean="0"/>
              <a:t>11/13/13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9AC-A99A-EF4F-AAEE-C7489D259018}" type="datetime1">
              <a:rPr lang="en-US" smtClean="0"/>
              <a:t>11/13/13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5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9A2F7-F319-3140-A0D5-2DEAA8E085A5}" type="datetime1">
              <a:rPr lang="en-US" smtClean="0"/>
              <a:t>11/13/13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0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6CC5-4BC6-854D-AE31-A404A9F5085E}" type="datetime1">
              <a:rPr lang="en-US" smtClean="0"/>
              <a:t>11/13/13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01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BD6E-E2AA-2342-8EAA-4AB3BF9DC3F2}" type="datetime1">
              <a:rPr lang="en-US" smtClean="0"/>
              <a:t>11/13/13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80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3E5B7-7E06-4A49-B98A-FDEE56A1FD41}" type="datetime1">
              <a:rPr lang="en-US" smtClean="0"/>
              <a:t>11/13/13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6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 smtClean="0"/>
              <a:t> meets SADI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245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160549" y="2870316"/>
            <a:ext cx="1514353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77924" y="2870316"/>
            <a:ext cx="1296365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CF to OBOE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27552" y="1865402"/>
            <a:ext cx="7156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CF vocabulary couples entities with measurements, so we need to decompose: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30836" y="2870316"/>
            <a:ext cx="2844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dew_point_temperature</a:t>
            </a:r>
            <a:r>
              <a:rPr lang="en-US" sz="2000" b="1" dirty="0"/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58494" y="3778391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91060" y="4751041"/>
            <a:ext cx="28157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Atmospheric Feature 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099758" y="5710459"/>
            <a:ext cx="140390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DewPoint</a:t>
            </a:r>
            <a:endParaRPr lang="en-US" sz="2400" b="0" dirty="0"/>
          </a:p>
        </p:txBody>
      </p:sp>
      <p:sp>
        <p:nvSpPr>
          <p:cNvPr id="14" name="TextBox 13"/>
          <p:cNvSpPr txBox="1"/>
          <p:nvPr/>
        </p:nvSpPr>
        <p:spPr>
          <a:xfrm>
            <a:off x="5190870" y="3778391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5437897" y="4751714"/>
            <a:ext cx="182844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Temperature</a:t>
            </a:r>
            <a:endParaRPr lang="en-US" sz="2400" b="0" dirty="0"/>
          </a:p>
        </p:txBody>
      </p:sp>
      <p:cxnSp>
        <p:nvCxnSpPr>
          <p:cNvPr id="17" name="Straight Arrow Connector 16"/>
          <p:cNvCxnSpPr>
            <a:stCxn id="12" idx="0"/>
            <a:endCxn id="11" idx="2"/>
          </p:cNvCxnSpPr>
          <p:nvPr/>
        </p:nvCxnSpPr>
        <p:spPr>
          <a:xfrm flipV="1">
            <a:off x="1798958" y="4240056"/>
            <a:ext cx="384" cy="5109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0"/>
            <a:endCxn id="12" idx="2"/>
          </p:cNvCxnSpPr>
          <p:nvPr/>
        </p:nvCxnSpPr>
        <p:spPr>
          <a:xfrm flipH="1" flipV="1">
            <a:off x="1798958" y="5212706"/>
            <a:ext cx="2750" cy="4977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5" idx="0"/>
            <a:endCxn id="14" idx="2"/>
          </p:cNvCxnSpPr>
          <p:nvPr/>
        </p:nvCxnSpPr>
        <p:spPr>
          <a:xfrm flipH="1" flipV="1">
            <a:off x="6339457" y="4240056"/>
            <a:ext cx="12663" cy="511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2111" y="3651426"/>
            <a:ext cx="3220452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093753" y="3629740"/>
            <a:ext cx="2538924" cy="1715102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490581" y="4348340"/>
            <a:ext cx="1603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Prepackaged with</a:t>
            </a:r>
          </a:p>
          <a:p>
            <a:r>
              <a:rPr lang="en-US" sz="1400" b="1" dirty="0" err="1" smtClean="0"/>
              <a:t>OBOE.owl</a:t>
            </a:r>
            <a:endParaRPr lang="en-US" sz="1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706349" y="6172124"/>
            <a:ext cx="2423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An </a:t>
            </a:r>
            <a:r>
              <a:rPr lang="en-US" sz="1400" b="1" dirty="0" err="1" smtClean="0"/>
              <a:t>ELSEWeb</a:t>
            </a:r>
            <a:r>
              <a:rPr lang="en-US" sz="1400" b="1" dirty="0" smtClean="0"/>
              <a:t> extension</a:t>
            </a:r>
            <a:endParaRPr lang="en-US" sz="1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3206855" y="5848958"/>
            <a:ext cx="502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Need to reuse other ontologies such as SWEET to extend OBOE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367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Describing Adaptors using SADI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5269" y="1562214"/>
            <a:ext cx="75268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Adaptor services perform operations such as: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Data selection – binds specifications to satisfactory 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Data transformations – transform structure or format of data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Modeling – implement modeling algorithm</a:t>
            </a:r>
          </a:p>
          <a:p>
            <a:endParaRPr lang="en-US" dirty="0"/>
          </a:p>
          <a:p>
            <a:r>
              <a:rPr lang="en-US" dirty="0" smtClean="0"/>
              <a:t>Adaptor services are implemented as Semantic Automated Discovery and Integration Services: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6613" y="4256665"/>
            <a:ext cx="145349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Operation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503483" y="4256665"/>
            <a:ext cx="2507567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ServiceDescription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6804969" y="4256665"/>
            <a:ext cx="150834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/>
              <a:t>Parameter</a:t>
            </a:r>
            <a:endParaRPr lang="en-US" sz="2400" b="0" dirty="0"/>
          </a:p>
        </p:txBody>
      </p:sp>
      <p:cxnSp>
        <p:nvCxnSpPr>
          <p:cNvPr id="17" name="Curved Connector 16"/>
          <p:cNvCxnSpPr>
            <a:stCxn id="8" idx="2"/>
            <a:endCxn id="7" idx="1"/>
          </p:cNvCxnSpPr>
          <p:nvPr/>
        </p:nvCxnSpPr>
        <p:spPr>
          <a:xfrm rot="5400000" flipH="1" flipV="1">
            <a:off x="2786524" y="3458241"/>
            <a:ext cx="230832" cy="2289346"/>
          </a:xfrm>
          <a:prstGeom prst="curvedConnector4">
            <a:avLst>
              <a:gd name="adj1" fmla="val -99033"/>
              <a:gd name="adj2" fmla="val 77383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15709" y="5020518"/>
            <a:ext cx="1190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hasOperation</a:t>
            </a:r>
            <a:endParaRPr lang="en-US" sz="1400" dirty="0"/>
          </a:p>
        </p:txBody>
      </p:sp>
      <p:cxnSp>
        <p:nvCxnSpPr>
          <p:cNvPr id="22" name="Curved Connector 21"/>
          <p:cNvCxnSpPr>
            <a:stCxn id="7" idx="2"/>
            <a:endCxn id="9" idx="1"/>
          </p:cNvCxnSpPr>
          <p:nvPr/>
        </p:nvCxnSpPr>
        <p:spPr>
          <a:xfrm rot="5400000" flipH="1" flipV="1">
            <a:off x="5673748" y="3587109"/>
            <a:ext cx="230832" cy="2031609"/>
          </a:xfrm>
          <a:prstGeom prst="curvedConnector4">
            <a:avLst>
              <a:gd name="adj1" fmla="val -99033"/>
              <a:gd name="adj2" fmla="val 67886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934382" y="5023973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inputParameter</a:t>
            </a:r>
            <a:endParaRPr lang="en-US" sz="1400" dirty="0"/>
          </a:p>
        </p:txBody>
      </p:sp>
      <p:cxnSp>
        <p:nvCxnSpPr>
          <p:cNvPr id="26" name="Curved Connector 25"/>
          <p:cNvCxnSpPr>
            <a:stCxn id="7" idx="0"/>
            <a:endCxn id="9" idx="1"/>
          </p:cNvCxnSpPr>
          <p:nvPr/>
        </p:nvCxnSpPr>
        <p:spPr>
          <a:xfrm rot="16200000" flipH="1">
            <a:off x="5673747" y="3356277"/>
            <a:ext cx="230833" cy="2031609"/>
          </a:xfrm>
          <a:prstGeom prst="curvedConnector4">
            <a:avLst>
              <a:gd name="adj1" fmla="val -99033"/>
              <a:gd name="adj2" fmla="val 67886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934382" y="3641715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outputParameter</a:t>
            </a:r>
            <a:endParaRPr lang="en-US" sz="1400" dirty="0"/>
          </a:p>
        </p:txBody>
      </p:sp>
      <p:sp>
        <p:nvSpPr>
          <p:cNvPr id="30" name="Magnetic Disk 29"/>
          <p:cNvSpPr/>
          <p:nvPr/>
        </p:nvSpPr>
        <p:spPr bwMode="auto">
          <a:xfrm>
            <a:off x="3515488" y="5853828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Adaptor Services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32110" y="3651426"/>
            <a:ext cx="8302517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>
            <a:stCxn id="30" idx="1"/>
            <a:endCxn id="31" idx="2"/>
          </p:cNvCxnSpPr>
          <p:nvPr/>
        </p:nvCxnSpPr>
        <p:spPr>
          <a:xfrm flipH="1" flipV="1">
            <a:off x="4383369" y="5541189"/>
            <a:ext cx="4306" cy="312639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563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SADI Service: Extractor</a:t>
            </a:r>
            <a:endParaRPr lang="en-US" dirty="0"/>
          </a:p>
        </p:txBody>
      </p:sp>
      <p:cxnSp>
        <p:nvCxnSpPr>
          <p:cNvPr id="5" name="Straight Arrow Connector 4"/>
          <p:cNvCxnSpPr>
            <a:stCxn id="12" idx="3"/>
            <a:endCxn id="16" idx="1"/>
          </p:cNvCxnSpPr>
          <p:nvPr/>
        </p:nvCxnSpPr>
        <p:spPr>
          <a:xfrm>
            <a:off x="3386085" y="2843207"/>
            <a:ext cx="2609962" cy="715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345560" y="2416059"/>
            <a:ext cx="2670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e</a:t>
            </a:r>
            <a:r>
              <a:rPr lang="en-US" sz="1200" b="1" dirty="0" err="1" smtClean="0"/>
              <a:t>lseweb:hasWCSCoverageDistribution</a:t>
            </a:r>
            <a:r>
              <a:rPr lang="en-US" sz="1200" b="1" dirty="0" smtClean="0"/>
              <a:t> 1..10</a:t>
            </a:r>
            <a:endParaRPr lang="en-US" sz="1200" b="1" dirty="0"/>
          </a:p>
        </p:txBody>
      </p:sp>
      <p:cxnSp>
        <p:nvCxnSpPr>
          <p:cNvPr id="8" name="Straight Arrow Connector 7"/>
          <p:cNvCxnSpPr>
            <a:stCxn id="13" idx="3"/>
            <a:endCxn id="17" idx="1"/>
          </p:cNvCxnSpPr>
          <p:nvPr/>
        </p:nvCxnSpPr>
        <p:spPr>
          <a:xfrm flipV="1">
            <a:off x="3382803" y="5925068"/>
            <a:ext cx="2494711" cy="1532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72155" y="5589161"/>
            <a:ext cx="2277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Elseweb:hasExtractedTiffScenario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48022" y="2612374"/>
            <a:ext cx="183806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544740" y="5524892"/>
            <a:ext cx="1838063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TiffExtracted</a:t>
            </a:r>
            <a:endParaRPr lang="en-US" sz="2400" b="0" dirty="0" smtClean="0"/>
          </a:p>
          <a:p>
            <a:r>
              <a:rPr lang="en-US" sz="2400" dirty="0" err="1" smtClean="0"/>
              <a:t>WCSScenario</a:t>
            </a:r>
            <a:endParaRPr lang="en-US" sz="2400" b="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712854" y="4221034"/>
            <a:ext cx="3513402" cy="461665"/>
          </a:xfrm>
          <a:prstGeom prst="rect">
            <a:avLst/>
          </a:prstGeom>
          <a:solidFill>
            <a:srgbClr val="C0C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WCSPayloadExtractor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6127147" y="1562515"/>
            <a:ext cx="1664939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sp>
        <p:nvSpPr>
          <p:cNvPr id="16" name="TextBox 15"/>
          <p:cNvSpPr txBox="1"/>
          <p:nvPr/>
        </p:nvSpPr>
        <p:spPr>
          <a:xfrm>
            <a:off x="5996047" y="2434865"/>
            <a:ext cx="1935295" cy="830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WCSCoverage</a:t>
            </a:r>
            <a:endParaRPr lang="en-US" sz="2400" b="0" dirty="0" smtClean="0"/>
          </a:p>
          <a:p>
            <a:r>
              <a:rPr lang="en-US" sz="2400" dirty="0" smtClean="0"/>
              <a:t>Distribution</a:t>
            </a:r>
            <a:endParaRPr lang="en-US" sz="2400" b="0" dirty="0"/>
          </a:p>
        </p:txBody>
      </p:sp>
      <p:sp>
        <p:nvSpPr>
          <p:cNvPr id="17" name="TextBox 16"/>
          <p:cNvSpPr txBox="1"/>
          <p:nvPr/>
        </p:nvSpPr>
        <p:spPr>
          <a:xfrm>
            <a:off x="5877514" y="5694235"/>
            <a:ext cx="210481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</a:t>
            </a:r>
            <a:endParaRPr lang="en-US" sz="2400" b="0" dirty="0" smtClean="0"/>
          </a:p>
        </p:txBody>
      </p:sp>
      <p:cxnSp>
        <p:nvCxnSpPr>
          <p:cNvPr id="19" name="Straight Arrow Connector 18"/>
          <p:cNvCxnSpPr>
            <a:stCxn id="14" idx="0"/>
            <a:endCxn id="12" idx="2"/>
          </p:cNvCxnSpPr>
          <p:nvPr/>
        </p:nvCxnSpPr>
        <p:spPr>
          <a:xfrm flipH="1" flipV="1">
            <a:off x="2467054" y="3074039"/>
            <a:ext cx="2501" cy="114699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2"/>
            <a:endCxn id="13" idx="0"/>
          </p:cNvCxnSpPr>
          <p:nvPr/>
        </p:nvCxnSpPr>
        <p:spPr>
          <a:xfrm flipH="1">
            <a:off x="2463772" y="4682699"/>
            <a:ext cx="5783" cy="84219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0"/>
            <a:endCxn id="15" idx="2"/>
          </p:cNvCxnSpPr>
          <p:nvPr/>
        </p:nvCxnSpPr>
        <p:spPr>
          <a:xfrm flipH="1" flipV="1">
            <a:off x="6959617" y="2024180"/>
            <a:ext cx="4078" cy="41068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5400000">
            <a:off x="7977225" y="3602978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cxnSp>
        <p:nvCxnSpPr>
          <p:cNvPr id="26" name="Curved Connector 25"/>
          <p:cNvCxnSpPr>
            <a:stCxn id="17" idx="3"/>
            <a:endCxn id="15" idx="3"/>
          </p:cNvCxnSpPr>
          <p:nvPr/>
        </p:nvCxnSpPr>
        <p:spPr bwMode="auto">
          <a:xfrm flipH="1" flipV="1">
            <a:off x="7792086" y="1793348"/>
            <a:ext cx="190241" cy="4131720"/>
          </a:xfrm>
          <a:prstGeom prst="curvedConnector3">
            <a:avLst>
              <a:gd name="adj1" fmla="val -2709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754136" y="2040783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28" name="Round Single Corner Rectangle 27"/>
          <p:cNvSpPr/>
          <p:nvPr/>
        </p:nvSpPr>
        <p:spPr bwMode="auto">
          <a:xfrm>
            <a:off x="5420313" y="4079337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77514" y="3994671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  <p:sp>
        <p:nvSpPr>
          <p:cNvPr id="32" name="Round Single Corner Rectangle 31"/>
          <p:cNvSpPr/>
          <p:nvPr/>
        </p:nvSpPr>
        <p:spPr bwMode="auto">
          <a:xfrm>
            <a:off x="5420313" y="4582872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77514" y="4498206"/>
            <a:ext cx="2021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ELSEWeb</a:t>
            </a:r>
            <a:r>
              <a:rPr lang="en-US" sz="2400" b="0" dirty="0" smtClean="0"/>
              <a:t> OWL </a:t>
            </a:r>
            <a:endParaRPr lang="en-US" sz="2400" b="0" dirty="0"/>
          </a:p>
        </p:txBody>
      </p:sp>
      <p:sp>
        <p:nvSpPr>
          <p:cNvPr id="34" name="TextBox 33"/>
          <p:cNvSpPr txBox="1"/>
          <p:nvPr/>
        </p:nvSpPr>
        <p:spPr>
          <a:xfrm>
            <a:off x="2482350" y="366887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myGrid:inputParameter</a:t>
            </a:r>
            <a:endParaRPr lang="en-US" sz="12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50084" y="493887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/>
              <a:t>myGrid:outputParameter</a:t>
            </a:r>
            <a:endParaRPr lang="en-US" sz="1200" b="1" dirty="0"/>
          </a:p>
        </p:txBody>
      </p:sp>
      <p:sp>
        <p:nvSpPr>
          <p:cNvPr id="37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B230E7-971B-F545-A5C5-551EC8F7F6B4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38" name="Curved Connector 37"/>
          <p:cNvCxnSpPr>
            <a:stCxn id="13" idx="1"/>
            <a:endCxn id="12" idx="1"/>
          </p:cNvCxnSpPr>
          <p:nvPr/>
        </p:nvCxnSpPr>
        <p:spPr bwMode="auto">
          <a:xfrm rot="10800000" flipH="1">
            <a:off x="1544740" y="2843207"/>
            <a:ext cx="3282" cy="3097184"/>
          </a:xfrm>
          <a:prstGeom prst="curvedConnector3">
            <a:avLst>
              <a:gd name="adj1" fmla="val -33593693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2" name="TextBox 41"/>
          <p:cNvSpPr txBox="1"/>
          <p:nvPr/>
        </p:nvSpPr>
        <p:spPr>
          <a:xfrm rot="16200000">
            <a:off x="-521581" y="401678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32662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Coordinating Adaptor Execution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925287"/>
            <a:ext cx="81320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carioSHARE</a:t>
            </a:r>
            <a:r>
              <a:rPr lang="en-US" dirty="0" smtClean="0"/>
              <a:t> agent constructs a knowledge base that supports the answering of an input SPARQL query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/>
              <a:t>cardioSHARE</a:t>
            </a:r>
            <a:r>
              <a:rPr lang="en-US" dirty="0" smtClean="0"/>
              <a:t> client gather triples either inferred from Pellet or returned from a SADI service:</a:t>
            </a:r>
          </a:p>
        </p:txBody>
      </p:sp>
      <p:sp>
        <p:nvSpPr>
          <p:cNvPr id="6" name="Magnetic Disk 5"/>
          <p:cNvSpPr/>
          <p:nvPr/>
        </p:nvSpPr>
        <p:spPr>
          <a:xfrm>
            <a:off x="162471" y="4117138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ounded Rectangle 6"/>
          <p:cNvSpPr/>
          <p:nvPr/>
        </p:nvSpPr>
        <p:spPr bwMode="auto">
          <a:xfrm>
            <a:off x="2421801" y="4463924"/>
            <a:ext cx="1382959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endParaRPr lang="en-US" sz="1400" dirty="0" smtClean="0"/>
          </a:p>
        </p:txBody>
      </p:sp>
      <p:sp>
        <p:nvSpPr>
          <p:cNvPr id="8" name="Folded Corner 7"/>
          <p:cNvSpPr/>
          <p:nvPr/>
        </p:nvSpPr>
        <p:spPr>
          <a:xfrm>
            <a:off x="457200" y="5399537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9" name="Straight Arrow Connector 8"/>
          <p:cNvCxnSpPr>
            <a:stCxn id="10" idx="0"/>
            <a:endCxn id="7" idx="2"/>
          </p:cNvCxnSpPr>
          <p:nvPr/>
        </p:nvCxnSpPr>
        <p:spPr>
          <a:xfrm flipH="1" flipV="1">
            <a:off x="3113281" y="4837659"/>
            <a:ext cx="10904" cy="56187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lded Corner 9"/>
          <p:cNvSpPr/>
          <p:nvPr/>
        </p:nvSpPr>
        <p:spPr>
          <a:xfrm>
            <a:off x="2448259" y="5399537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cxnSp>
        <p:nvCxnSpPr>
          <p:cNvPr id="14" name="Straight Arrow Connector 13"/>
          <p:cNvCxnSpPr>
            <a:stCxn id="10" idx="1"/>
            <a:endCxn id="8" idx="3"/>
          </p:cNvCxnSpPr>
          <p:nvPr/>
        </p:nvCxnSpPr>
        <p:spPr>
          <a:xfrm flipH="1">
            <a:off x="1809052" y="5764612"/>
            <a:ext cx="639207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382996" y="6129687"/>
            <a:ext cx="17411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Referenced via FROM clause</a:t>
            </a:r>
            <a:endParaRPr lang="en-US" sz="1400" dirty="0"/>
          </a:p>
        </p:txBody>
      </p:sp>
      <p:sp>
        <p:nvSpPr>
          <p:cNvPr id="18" name="Magnetic Disk 17"/>
          <p:cNvSpPr/>
          <p:nvPr/>
        </p:nvSpPr>
        <p:spPr bwMode="auto">
          <a:xfrm>
            <a:off x="2241094" y="3252954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Adaptor Services</a:t>
            </a:r>
          </a:p>
        </p:txBody>
      </p:sp>
      <p:cxnSp>
        <p:nvCxnSpPr>
          <p:cNvPr id="22" name="Straight Arrow Connector 21"/>
          <p:cNvCxnSpPr>
            <a:stCxn id="18" idx="3"/>
            <a:endCxn id="7" idx="0"/>
          </p:cNvCxnSpPr>
          <p:nvPr/>
        </p:nvCxnSpPr>
        <p:spPr>
          <a:xfrm>
            <a:off x="3113281" y="4108894"/>
            <a:ext cx="0" cy="35503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urved Connector 29"/>
          <p:cNvCxnSpPr>
            <a:stCxn id="7" idx="1"/>
            <a:endCxn id="6" idx="1"/>
          </p:cNvCxnSpPr>
          <p:nvPr/>
        </p:nvCxnSpPr>
        <p:spPr>
          <a:xfrm rot="10800000">
            <a:off x="573951" y="4117138"/>
            <a:ext cx="1847850" cy="533654"/>
          </a:xfrm>
          <a:prstGeom prst="curvedConnector4">
            <a:avLst>
              <a:gd name="adj1" fmla="val 38866"/>
              <a:gd name="adj2" fmla="val 142837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6" idx="3"/>
            <a:endCxn id="7" idx="1"/>
          </p:cNvCxnSpPr>
          <p:nvPr/>
        </p:nvCxnSpPr>
        <p:spPr>
          <a:xfrm rot="5400000" flipH="1" flipV="1">
            <a:off x="1353223" y="3871520"/>
            <a:ext cx="289306" cy="1847850"/>
          </a:xfrm>
          <a:prstGeom prst="curvedConnector4">
            <a:avLst>
              <a:gd name="adj1" fmla="val -79017"/>
              <a:gd name="adj2" fmla="val 6113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4148568" y="3376137"/>
            <a:ext cx="4809263" cy="2862322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 wrap="square">
            <a:spAutoFit/>
          </a:bodyPr>
          <a:lstStyle/>
          <a:p>
            <a:r>
              <a:rPr lang="en-US" sz="1200" b="1" dirty="0"/>
              <a:t>select ?experiment ?</a:t>
            </a:r>
            <a:r>
              <a:rPr lang="en-US" sz="1200" b="1" dirty="0" err="1" smtClean="0"/>
              <a:t>modelURL</a:t>
            </a:r>
            <a:endParaRPr lang="en-US" sz="1200" b="1" dirty="0"/>
          </a:p>
          <a:p>
            <a:r>
              <a:rPr lang="en-US" sz="1200" b="1" dirty="0"/>
              <a:t>from &lt;http://</a:t>
            </a:r>
            <a:r>
              <a:rPr lang="en-US" sz="1200" b="1" dirty="0" err="1" smtClean="0"/>
              <a:t>ontology.cybershare.utep.edu</a:t>
            </a:r>
            <a:r>
              <a:rPr lang="en-US" sz="1200" b="1" dirty="0" smtClean="0"/>
              <a:t>/</a:t>
            </a:r>
            <a:r>
              <a:rPr lang="en-US" sz="1200" b="1" dirty="0"/>
              <a:t>experiment-1.owl</a:t>
            </a:r>
            <a:r>
              <a:rPr lang="en-US" sz="1200" b="1" dirty="0" smtClean="0"/>
              <a:t>&gt;</a:t>
            </a:r>
            <a:endParaRPr lang="en-US" sz="1200" b="1" dirty="0"/>
          </a:p>
          <a:p>
            <a:r>
              <a:rPr lang="en-US" sz="1200" b="1" dirty="0" smtClean="0"/>
              <a:t>where</a:t>
            </a:r>
            <a:endParaRPr lang="en-US" sz="1200" b="1" dirty="0"/>
          </a:p>
          <a:p>
            <a:r>
              <a:rPr lang="en-US" sz="1200" b="1" dirty="0" smtClean="0"/>
              <a:t>{</a:t>
            </a:r>
            <a:endParaRPr lang="en-US" sz="1200" b="1" dirty="0"/>
          </a:p>
          <a:p>
            <a:r>
              <a:rPr lang="en-US" sz="1200" b="1" dirty="0"/>
              <a:t>?scenario a </a:t>
            </a:r>
            <a:r>
              <a:rPr lang="en-US" sz="1200" b="1" dirty="0" err="1"/>
              <a:t>scenario:SatisfiedScenarioRequirements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?scenario </a:t>
            </a:r>
            <a:r>
              <a:rPr lang="en-US" sz="1200" b="1" dirty="0" err="1"/>
              <a:t>scenario:hasSatisfactoryWCSScenario</a:t>
            </a:r>
            <a:r>
              <a:rPr lang="en-US" sz="1200" b="1" dirty="0"/>
              <a:t> ?</a:t>
            </a:r>
            <a:r>
              <a:rPr lang="en-US" sz="1200" b="1" dirty="0" err="1"/>
              <a:t>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a </a:t>
            </a:r>
            <a:r>
              <a:rPr lang="en-US" sz="1200" b="1" dirty="0" err="1"/>
              <a:t>scenario:TiffExtractedWCSScenario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</a:t>
            </a:r>
            <a:r>
              <a:rPr lang="en-US" sz="1200" b="1" dirty="0" err="1"/>
              <a:t>scenario:hasExtractedTiffScenario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/>
              <a:t>experiment </a:t>
            </a:r>
            <a:r>
              <a:rPr lang="en-US" sz="1200" b="1" dirty="0" err="1"/>
              <a:t>lifemapper:hasLifemapperScenario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?experiment </a:t>
            </a:r>
            <a:r>
              <a:rPr lang="en-US" sz="1200" b="1" dirty="0" err="1"/>
              <a:t>lifemapper:hasModel</a:t>
            </a:r>
            <a:r>
              <a:rPr lang="en-US" sz="1200" b="1" dirty="0"/>
              <a:t> ?model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 smtClean="0"/>
              <a:t>?</a:t>
            </a:r>
            <a:r>
              <a:rPr lang="en-US" sz="1200" b="1" dirty="0"/>
              <a:t>model </a:t>
            </a:r>
            <a:r>
              <a:rPr lang="en-US" sz="1200" b="1" dirty="0" err="1"/>
              <a:t>lifemapper:hasModelURL</a:t>
            </a:r>
            <a:r>
              <a:rPr lang="en-US" sz="1200" b="1" dirty="0"/>
              <a:t> ?</a:t>
            </a:r>
            <a:r>
              <a:rPr lang="en-US" sz="1200" b="1" dirty="0" err="1"/>
              <a:t>modelURL</a:t>
            </a:r>
            <a:r>
              <a:rPr lang="en-US" sz="1200" b="1" dirty="0" smtClean="0"/>
              <a:t>.</a:t>
            </a:r>
          </a:p>
          <a:p>
            <a:r>
              <a:rPr lang="en-US" sz="1200" b="1" dirty="0"/>
              <a:t>?experiment a </a:t>
            </a:r>
            <a:r>
              <a:rPr lang="en-US" sz="1200" b="1" dirty="0" err="1"/>
              <a:t>lifemapper:CompletedExperiment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}</a:t>
            </a:r>
          </a:p>
        </p:txBody>
      </p:sp>
      <p:cxnSp>
        <p:nvCxnSpPr>
          <p:cNvPr id="53" name="Straight Connector 52"/>
          <p:cNvCxnSpPr>
            <a:stCxn id="10" idx="3"/>
            <a:endCxn id="51" idx="1"/>
          </p:cNvCxnSpPr>
          <p:nvPr/>
        </p:nvCxnSpPr>
        <p:spPr>
          <a:xfrm flipV="1">
            <a:off x="3800111" y="4807298"/>
            <a:ext cx="348457" cy="957314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533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Experiment Specification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77078" y="1697532"/>
            <a:ext cx="3217798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ExperimentSpecification</a:t>
            </a:r>
            <a:endParaRPr lang="en-US" sz="2400" b="0" dirty="0"/>
          </a:p>
        </p:txBody>
      </p:sp>
      <p:sp>
        <p:nvSpPr>
          <p:cNvPr id="7" name="TextBox 6"/>
          <p:cNvSpPr txBox="1"/>
          <p:nvPr/>
        </p:nvSpPr>
        <p:spPr>
          <a:xfrm>
            <a:off x="5816646" y="1700629"/>
            <a:ext cx="2617273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ModelingAlgorithm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273462" y="2671917"/>
            <a:ext cx="1943561" cy="830997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dirty="0"/>
          </a:p>
          <a:p>
            <a:r>
              <a:rPr lang="en-US" sz="2400" b="0" dirty="0" smtClean="0"/>
              <a:t>Requirements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3095627" y="2676034"/>
            <a:ext cx="2020806" cy="830997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OccurrenceSet</a:t>
            </a:r>
            <a:endParaRPr lang="en-US" sz="2400" b="0" dirty="0" smtClean="0"/>
          </a:p>
          <a:p>
            <a:r>
              <a:rPr lang="en-US" sz="2400" dirty="0" smtClean="0"/>
              <a:t>Data</a:t>
            </a:r>
            <a:endParaRPr lang="en-US" sz="2400" b="0" dirty="0"/>
          </a:p>
        </p:txBody>
      </p:sp>
      <p:sp>
        <p:nvSpPr>
          <p:cNvPr id="10" name="TextBox 9"/>
          <p:cNvSpPr txBox="1"/>
          <p:nvPr/>
        </p:nvSpPr>
        <p:spPr>
          <a:xfrm>
            <a:off x="6365699" y="2692279"/>
            <a:ext cx="1508346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Parameter</a:t>
            </a:r>
            <a:endParaRPr lang="en-US" sz="2400" b="0" dirty="0"/>
          </a:p>
        </p:txBody>
      </p:sp>
      <p:cxnSp>
        <p:nvCxnSpPr>
          <p:cNvPr id="11" name="Straight Arrow Connector 10"/>
          <p:cNvCxnSpPr>
            <a:stCxn id="5" idx="3"/>
            <a:endCxn id="7" idx="1"/>
          </p:cNvCxnSpPr>
          <p:nvPr/>
        </p:nvCxnSpPr>
        <p:spPr>
          <a:xfrm>
            <a:off x="4294876" y="1928365"/>
            <a:ext cx="1521770" cy="309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8" idx="0"/>
          </p:cNvCxnSpPr>
          <p:nvPr/>
        </p:nvCxnSpPr>
        <p:spPr>
          <a:xfrm flipH="1">
            <a:off x="1245243" y="2159197"/>
            <a:ext cx="1440734" cy="51272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2"/>
            <a:endCxn id="9" idx="0"/>
          </p:cNvCxnSpPr>
          <p:nvPr/>
        </p:nvCxnSpPr>
        <p:spPr>
          <a:xfrm>
            <a:off x="2685977" y="2159197"/>
            <a:ext cx="1420053" cy="51683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2"/>
            <a:endCxn id="10" idx="0"/>
          </p:cNvCxnSpPr>
          <p:nvPr/>
        </p:nvCxnSpPr>
        <p:spPr>
          <a:xfrm flipH="1">
            <a:off x="7119872" y="2162294"/>
            <a:ext cx="5411" cy="52998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862780" y="5480878"/>
            <a:ext cx="2989370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ExecutableExperiment</a:t>
            </a:r>
            <a:endParaRPr lang="en-US" sz="2400" b="0" dirty="0"/>
          </a:p>
        </p:txBody>
      </p:sp>
      <p:sp>
        <p:nvSpPr>
          <p:cNvPr id="25" name="TextBox 24"/>
          <p:cNvSpPr txBox="1"/>
          <p:nvPr/>
        </p:nvSpPr>
        <p:spPr>
          <a:xfrm>
            <a:off x="273462" y="5303294"/>
            <a:ext cx="2682946" cy="830997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TiffScenario</a:t>
            </a:r>
            <a:r>
              <a:rPr lang="en-US" sz="2400" b="0" dirty="0" smtClean="0"/>
              <a:t> = </a:t>
            </a:r>
          </a:p>
          <a:p>
            <a:r>
              <a:rPr lang="en-US" sz="2400" dirty="0" err="1" smtClean="0"/>
              <a:t>LifemapperScenario</a:t>
            </a:r>
            <a:endParaRPr lang="en-US" sz="2400" b="0" dirty="0"/>
          </a:p>
        </p:txBody>
      </p:sp>
      <p:cxnSp>
        <p:nvCxnSpPr>
          <p:cNvPr id="26" name="Straight Arrow Connector 25"/>
          <p:cNvCxnSpPr>
            <a:stCxn id="24" idx="1"/>
            <a:endCxn id="25" idx="3"/>
          </p:cNvCxnSpPr>
          <p:nvPr/>
        </p:nvCxnSpPr>
        <p:spPr>
          <a:xfrm flipH="1">
            <a:off x="2956408" y="5711711"/>
            <a:ext cx="906372" cy="708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862780" y="5997741"/>
            <a:ext cx="3568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Lifemapper</a:t>
            </a:r>
            <a:r>
              <a:rPr lang="en-US" sz="1400" dirty="0" smtClean="0"/>
              <a:t> SADI services ingests </a:t>
            </a:r>
            <a:r>
              <a:rPr lang="en-US" sz="1400" dirty="0" err="1" smtClean="0"/>
              <a:t>ExecutableExperiments</a:t>
            </a:r>
            <a:endParaRPr lang="en-US" sz="1400" dirty="0"/>
          </a:p>
        </p:txBody>
      </p:sp>
      <p:sp>
        <p:nvSpPr>
          <p:cNvPr id="41" name="Down Arrow 40"/>
          <p:cNvSpPr/>
          <p:nvPr/>
        </p:nvSpPr>
        <p:spPr>
          <a:xfrm>
            <a:off x="397573" y="3903359"/>
            <a:ext cx="822960" cy="8229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336584" y="3903359"/>
            <a:ext cx="17590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cardioSHARE</a:t>
            </a:r>
            <a:r>
              <a:rPr lang="en-US" sz="1400" dirty="0" smtClean="0"/>
              <a:t> executes sequence of services that support this </a:t>
            </a:r>
            <a:r>
              <a:rPr lang="en-US" sz="1400" dirty="0" err="1" smtClean="0"/>
              <a:t>tranformation</a:t>
            </a:r>
            <a:endParaRPr lang="en-US" sz="1400" dirty="0"/>
          </a:p>
        </p:txBody>
      </p:sp>
      <p:sp>
        <p:nvSpPr>
          <p:cNvPr id="43" name="Rectangle 42"/>
          <p:cNvSpPr/>
          <p:nvPr/>
        </p:nvSpPr>
        <p:spPr>
          <a:xfrm>
            <a:off x="3861919" y="3721679"/>
            <a:ext cx="4572000" cy="1600438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>
            <a:spAutoFit/>
          </a:bodyPr>
          <a:lstStyle/>
          <a:p>
            <a:r>
              <a:rPr lang="en-US" sz="1400" dirty="0"/>
              <a:t>Class: </a:t>
            </a:r>
            <a:r>
              <a:rPr lang="en-US" sz="1400" dirty="0" err="1"/>
              <a:t>ExecutableExperiment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    </a:t>
            </a:r>
            <a:r>
              <a:rPr lang="en-US" sz="1400" dirty="0" err="1"/>
              <a:t>EquivalentTo</a:t>
            </a:r>
            <a:r>
              <a:rPr lang="en-US" sz="1400" dirty="0"/>
              <a:t>: </a:t>
            </a:r>
          </a:p>
          <a:p>
            <a:r>
              <a:rPr lang="en-US" sz="1400" dirty="0"/>
              <a:t>        (</a:t>
            </a:r>
            <a:r>
              <a:rPr lang="en-US" sz="1400" dirty="0" err="1"/>
              <a:t>hasLifemapperScenario</a:t>
            </a:r>
            <a:r>
              <a:rPr lang="en-US" sz="1400" dirty="0"/>
              <a:t> some </a:t>
            </a:r>
            <a:r>
              <a:rPr lang="en-US" sz="1400" dirty="0" err="1"/>
              <a:t>LifemapperScenario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hasModelingAlgorithm</a:t>
            </a:r>
            <a:r>
              <a:rPr lang="en-US" sz="1400" dirty="0"/>
              <a:t> some </a:t>
            </a:r>
            <a:r>
              <a:rPr lang="en-US" sz="1400" dirty="0" err="1"/>
              <a:t>ModelingAlgorithm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hasOccurrenceSetID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hasScenarioLayerUnits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9198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Use Case: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Encroachment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519238"/>
            <a:ext cx="3699582" cy="29892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51300" y="1417638"/>
            <a:ext cx="46355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Region: Northern Mexico, West Texas and Southern New Mexico</a:t>
            </a:r>
          </a:p>
          <a:p>
            <a:r>
              <a:rPr lang="en-US" dirty="0" smtClean="0"/>
              <a:t>Terrain: Basins and Mountain Ranges </a:t>
            </a:r>
          </a:p>
          <a:p>
            <a:r>
              <a:rPr lang="en-US" dirty="0" smtClean="0"/>
              <a:t>Climate: Mild Summer (35 – 40° C)</a:t>
            </a:r>
          </a:p>
          <a:p>
            <a:endParaRPr lang="en-US" dirty="0" smtClean="0"/>
          </a:p>
          <a:p>
            <a:r>
              <a:rPr lang="en-US" dirty="0" smtClean="0"/>
              <a:t>Flora: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8300" y="3182938"/>
            <a:ext cx="1701800" cy="12797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170238"/>
            <a:ext cx="1663700" cy="254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40200" y="4508500"/>
            <a:ext cx="185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Larrea</a:t>
            </a:r>
            <a:r>
              <a:rPr lang="en-US" dirty="0" smtClean="0"/>
              <a:t> </a:t>
            </a:r>
            <a:r>
              <a:rPr lang="en-US" dirty="0" err="1" smtClean="0"/>
              <a:t>Tridentata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438900" y="56642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Agave </a:t>
            </a:r>
            <a:r>
              <a:rPr lang="en-US" dirty="0" err="1"/>
              <a:t>lechuguilla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7000" y="5433020"/>
            <a:ext cx="622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Observation: Over the past 100 years, the </a:t>
            </a:r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desert has encroached on existing grasslands, resulting in altered erosion patterns and thus an altered landscape.</a:t>
            </a:r>
          </a:p>
        </p:txBody>
      </p:sp>
    </p:spTree>
    <p:extLst>
      <p:ext uri="{BB962C8B-B14F-4D97-AF65-F5344CB8AC3E}">
        <p14:creationId xmlns:p14="http://schemas.microsoft.com/office/powerpoint/2010/main" val="3830284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Transition from Grassland to Desert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88055"/>
            <a:ext cx="7831667" cy="44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534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Implications of an Encroaching Desert </a:t>
            </a:r>
            <a:r>
              <a:rPr lang="en-US" sz="2800" dirty="0" smtClean="0"/>
              <a:t>Ecosystem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7200" y="5941020"/>
            <a:ext cx="7891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mesquite shrubs leads to altered erosion patterns, creating an environment suitable for dust storms.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900" y="1663700"/>
            <a:ext cx="2463800" cy="32893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4801895" y="2471420"/>
            <a:ext cx="822960" cy="1148080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200" y="4417020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the </a:t>
            </a:r>
            <a:r>
              <a:rPr lang="en-US" dirty="0" err="1" smtClean="0"/>
              <a:t>Chihuahuan</a:t>
            </a:r>
            <a:r>
              <a:rPr lang="en-US" dirty="0" smtClean="0"/>
              <a:t> desert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0" y="5034002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Dust storms containing allergens such as fungus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134" y="2118728"/>
            <a:ext cx="4482506" cy="200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52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Species Distribution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8600"/>
            <a:ext cx="8229600" cy="4525963"/>
          </a:xfrm>
        </p:spPr>
        <p:txBody>
          <a:bodyPr/>
          <a:lstStyle/>
          <a:p>
            <a:pPr lvl="0"/>
            <a:r>
              <a:rPr lang="en-US" sz="2400" dirty="0" smtClean="0"/>
              <a:t>Predictions: If </a:t>
            </a:r>
            <a:r>
              <a:rPr lang="en-US" sz="2400" dirty="0"/>
              <a:t>we move to hotter climates with more variable precipitation, will we get further encroachment in the desert?</a:t>
            </a:r>
          </a:p>
          <a:p>
            <a:pPr lvl="1"/>
            <a:r>
              <a:rPr lang="en-US" sz="2000" dirty="0"/>
              <a:t>Will we get more erosion</a:t>
            </a:r>
            <a:r>
              <a:rPr lang="en-US" sz="2000" dirty="0" smtClean="0"/>
              <a:t>?</a:t>
            </a:r>
          </a:p>
          <a:p>
            <a:pPr lvl="1"/>
            <a:r>
              <a:rPr lang="en-US" sz="2000" dirty="0" smtClean="0"/>
              <a:t>Will </a:t>
            </a:r>
            <a:r>
              <a:rPr lang="en-US" sz="2000" dirty="0"/>
              <a:t>we get higher flood events</a:t>
            </a:r>
            <a:r>
              <a:rPr lang="en-US" sz="2000" dirty="0" smtClean="0"/>
              <a:t>?</a:t>
            </a:r>
          </a:p>
          <a:p>
            <a:endParaRPr lang="en-US" sz="2400" dirty="0"/>
          </a:p>
          <a:p>
            <a:r>
              <a:rPr lang="en-US" sz="2400" dirty="0" smtClean="0"/>
              <a:t>Species Distribution Models (SDM) can </a:t>
            </a:r>
            <a:r>
              <a:rPr lang="en-US" sz="2400" dirty="0" smtClean="0"/>
              <a:t>provide insight:</a:t>
            </a:r>
          </a:p>
          <a:p>
            <a:pPr lvl="1"/>
            <a:r>
              <a:rPr lang="en-US" sz="2000" dirty="0" smtClean="0"/>
              <a:t>“I </a:t>
            </a:r>
            <a:r>
              <a:rPr lang="en-US" sz="2000" dirty="0"/>
              <a:t>want to model the transition </a:t>
            </a:r>
            <a:r>
              <a:rPr lang="en-US" sz="2000" dirty="0" smtClean="0"/>
              <a:t>from grassland 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</a:t>
            </a:r>
            <a:r>
              <a:rPr lang="en-US" sz="2000" dirty="0" smtClean="0"/>
              <a:t>during historic regions of drought”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0" y="4851681"/>
            <a:ext cx="3683000" cy="17808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5067300"/>
            <a:ext cx="3784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35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/>
          <p:cNvSpPr/>
          <p:nvPr/>
        </p:nvSpPr>
        <p:spPr>
          <a:xfrm>
            <a:off x="5819409" y="3560072"/>
            <a:ext cx="1980734" cy="24598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549400" y="3564760"/>
            <a:ext cx="7747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91670" y="3859836"/>
            <a:ext cx="2781300" cy="25697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337050" y="3564760"/>
            <a:ext cx="11430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730500" y="3577460"/>
            <a:ext cx="1079500" cy="228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Ultimate </a:t>
            </a:r>
            <a:r>
              <a:rPr lang="en-US" dirty="0" err="1" smtClean="0"/>
              <a:t>ELSEWeb</a:t>
            </a:r>
            <a:r>
              <a:rPr lang="en-US" dirty="0" smtClean="0"/>
              <a:t> Goal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19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3460312"/>
            <a:ext cx="8128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“I want to model the transition from </a:t>
            </a:r>
            <a:r>
              <a:rPr lang="en-US" sz="2000" dirty="0" smtClean="0"/>
              <a:t>grass lands </a:t>
            </a:r>
            <a:r>
              <a:rPr lang="en-US" sz="2000" dirty="0"/>
              <a:t>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</a:t>
            </a:r>
            <a:r>
              <a:rPr lang="en-US" sz="2000" dirty="0"/>
              <a:t>(probably steppe), during historic </a:t>
            </a:r>
            <a:r>
              <a:rPr lang="en-US" sz="2000" dirty="0" smtClean="0"/>
              <a:t>periods </a:t>
            </a:r>
            <a:r>
              <a:rPr lang="en-US" sz="2000" dirty="0"/>
              <a:t>of drought”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79800" y="1485682"/>
            <a:ext cx="3314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Denotes a duration of time encompassing a set of relevant environmental data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5575300" y="2235640"/>
            <a:ext cx="3479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These biomes are not defined solely by geographic coordinates; they are partially defined by its migrating flora (interpretation)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771900" y="4949354"/>
            <a:ext cx="37719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Drought denotes an event, that contextualizes a set of geospatial data within some space/time (interpretation)</a:t>
            </a:r>
            <a:endParaRPr lang="en-US" sz="1400" dirty="0"/>
          </a:p>
        </p:txBody>
      </p:sp>
      <p:sp>
        <p:nvSpPr>
          <p:cNvPr id="12" name="Connector 11"/>
          <p:cNvSpPr/>
          <p:nvPr/>
        </p:nvSpPr>
        <p:spPr>
          <a:xfrm>
            <a:off x="3048000" y="1530936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Connector 12"/>
          <p:cNvSpPr/>
          <p:nvPr/>
        </p:nvSpPr>
        <p:spPr>
          <a:xfrm>
            <a:off x="5048250" y="2341912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4" name="Connector 13"/>
          <p:cNvSpPr/>
          <p:nvPr/>
        </p:nvSpPr>
        <p:spPr>
          <a:xfrm>
            <a:off x="3340100" y="5046504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16" name="Straight Connector 15"/>
          <p:cNvCxnSpPr>
            <a:stCxn id="7" idx="2"/>
            <a:endCxn id="14" idx="0"/>
          </p:cNvCxnSpPr>
          <p:nvPr/>
        </p:nvCxnSpPr>
        <p:spPr>
          <a:xfrm flipH="1">
            <a:off x="3556000" y="4116812"/>
            <a:ext cx="1026320" cy="929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5" idx="0"/>
            <a:endCxn id="12" idx="4"/>
          </p:cNvCxnSpPr>
          <p:nvPr/>
        </p:nvCxnSpPr>
        <p:spPr>
          <a:xfrm flipH="1" flipV="1">
            <a:off x="3263900" y="1962736"/>
            <a:ext cx="6350" cy="16147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6" idx="0"/>
            <a:endCxn id="13" idx="4"/>
          </p:cNvCxnSpPr>
          <p:nvPr/>
        </p:nvCxnSpPr>
        <p:spPr>
          <a:xfrm flipV="1">
            <a:off x="4908550" y="2773712"/>
            <a:ext cx="355600" cy="7910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onnector 25"/>
          <p:cNvSpPr/>
          <p:nvPr/>
        </p:nvSpPr>
        <p:spPr>
          <a:xfrm>
            <a:off x="457200" y="2171340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889000" y="1981678"/>
            <a:ext cx="18415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Data discovery, </a:t>
            </a:r>
            <a:r>
              <a:rPr lang="en-US" sz="1400" dirty="0"/>
              <a:t>i</a:t>
            </a:r>
            <a:r>
              <a:rPr lang="en-US" sz="1400" dirty="0" smtClean="0"/>
              <a:t>ntegration, transformation</a:t>
            </a:r>
            <a:endParaRPr lang="en-US" sz="1400" dirty="0"/>
          </a:p>
        </p:txBody>
      </p:sp>
      <p:cxnSp>
        <p:nvCxnSpPr>
          <p:cNvPr id="28" name="Straight Connector 27"/>
          <p:cNvCxnSpPr>
            <a:stCxn id="24" idx="0"/>
            <a:endCxn id="26" idx="4"/>
          </p:cNvCxnSpPr>
          <p:nvPr/>
        </p:nvCxnSpPr>
        <p:spPr>
          <a:xfrm flipH="1" flipV="1">
            <a:off x="673100" y="2603140"/>
            <a:ext cx="1263650" cy="961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2" idx="0"/>
            <a:endCxn id="13" idx="4"/>
          </p:cNvCxnSpPr>
          <p:nvPr/>
        </p:nvCxnSpPr>
        <p:spPr>
          <a:xfrm flipH="1" flipV="1">
            <a:off x="5264150" y="2773712"/>
            <a:ext cx="1545626" cy="7863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3527" y="5974773"/>
            <a:ext cx="7619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want to support these kinds of queries, but currently can only support 1.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576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Understanding </a:t>
            </a:r>
            <a:r>
              <a:rPr lang="en-US" dirty="0" err="1" smtClean="0"/>
              <a:t>ELSEWeb</a:t>
            </a:r>
            <a:r>
              <a:rPr lang="en-US" dirty="0" smtClean="0"/>
              <a:t> and the Model Web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</a:t>
            </a:r>
            <a:r>
              <a:rPr lang="en-US" dirty="0" smtClean="0"/>
              <a:t>Discovery through ontologies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Transformation through </a:t>
            </a:r>
            <a:r>
              <a:rPr lang="en-US" dirty="0" smtClean="0"/>
              <a:t>SADI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Service Orchestration through SHARE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Modeling </a:t>
            </a:r>
            <a:r>
              <a:rPr lang="en-US" dirty="0"/>
              <a:t>and the </a:t>
            </a:r>
            <a:r>
              <a:rPr lang="en-US" dirty="0" err="1"/>
              <a:t>Chihuahuan</a:t>
            </a:r>
            <a:r>
              <a:rPr lang="en-US" dirty="0"/>
              <a:t> </a:t>
            </a:r>
            <a:r>
              <a:rPr lang="en-US" dirty="0" smtClean="0"/>
              <a:t>Desert in </a:t>
            </a:r>
            <a:r>
              <a:rPr lang="en-US" dirty="0" err="1" smtClean="0"/>
              <a:t>ELSEWeb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Making sense of </a:t>
            </a:r>
            <a:r>
              <a:rPr lang="en-US" dirty="0" smtClean="0"/>
              <a:t>results</a:t>
            </a:r>
            <a:r>
              <a:rPr lang="en-US" dirty="0" smtClean="0"/>
              <a:t> </a:t>
            </a:r>
            <a:r>
              <a:rPr lang="en-US" dirty="0" smtClean="0"/>
              <a:t>through provenance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7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Specification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4292" y="4474706"/>
            <a:ext cx="8370337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&lt;experiment-1.owl#distributionRequirement3&gt;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scenario:WCSDistributionRequirement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terms:spatial</a:t>
            </a:r>
            <a:r>
              <a:rPr lang="en-US" sz="1400" dirty="0"/>
              <a:t>  </a:t>
            </a:r>
            <a:r>
              <a:rPr lang="en-US" sz="1400" dirty="0" smtClean="0"/>
              <a:t>&lt;experiment-1.owl#region1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scenario:hasEntityClass</a:t>
            </a:r>
            <a:r>
              <a:rPr lang="en-US" sz="1400" dirty="0"/>
              <a:t>  </a:t>
            </a:r>
            <a:r>
              <a:rPr lang="en-US" sz="1400" dirty="0" err="1"/>
              <a:t>elsewebdata:SurfaceLayer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scenario:hasCharacteristicClass</a:t>
            </a:r>
            <a:r>
              <a:rPr lang="en-US" sz="1400" dirty="0"/>
              <a:t>  </a:t>
            </a:r>
            <a:r>
              <a:rPr lang="en-US" sz="1400" dirty="0" smtClean="0"/>
              <a:t>&lt;</a:t>
            </a:r>
            <a:r>
              <a:rPr lang="en-US" sz="1400" dirty="0" err="1" smtClean="0"/>
              <a:t>oboe</a:t>
            </a:r>
            <a:r>
              <a:rPr lang="en-US" sz="1400" dirty="0" err="1"/>
              <a:t>-characteristics.owl#Temperature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terms:temporal</a:t>
            </a:r>
            <a:r>
              <a:rPr lang="en-US" sz="1400" dirty="0"/>
              <a:t> 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64293" y="1417638"/>
            <a:ext cx="8370336" cy="246221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&lt;http://</a:t>
            </a:r>
            <a:r>
              <a:rPr lang="en-US" sz="1400" dirty="0" err="1"/>
              <a:t>ontology.cybershare.utep.edu</a:t>
            </a:r>
            <a:r>
              <a:rPr lang="en-US" sz="1400" dirty="0"/>
              <a:t>/</a:t>
            </a:r>
            <a:r>
              <a:rPr lang="en-US" sz="1400" dirty="0" err="1"/>
              <a:t>ELSEWeb</a:t>
            </a:r>
            <a:r>
              <a:rPr lang="en-US" sz="1400" dirty="0"/>
              <a:t>/experiments/experiment-1.owl#wcsScenarioRequirements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scenario:WCSScenarioRequirements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scenario:hasWCSDistributionRequirement2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-1.owl#distributionRequirement2&gt;,</a:t>
            </a:r>
          </a:p>
          <a:p>
            <a:r>
              <a:rPr lang="en-US" sz="1400" dirty="0"/>
              <a:t>     scenario:hasWCSDistributionRequirement4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-1.owl#distributionRequirement4&gt;,</a:t>
            </a:r>
          </a:p>
          <a:p>
            <a:r>
              <a:rPr lang="en-US" sz="1400" dirty="0"/>
              <a:t>     scenario:hasWCSDistributionRequirement3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-1.owl#distributionRequirement3&gt;,</a:t>
            </a:r>
          </a:p>
          <a:p>
            <a:r>
              <a:rPr lang="en-US" sz="1400" dirty="0"/>
              <a:t>     scenario:hasWCSDistributionRequirement1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-1.owl#distributionRequirement1&gt;,</a:t>
            </a:r>
          </a:p>
          <a:p>
            <a:r>
              <a:rPr lang="en-US" sz="1400" dirty="0"/>
              <a:t>     scenario:hasWCSDistributionRequirement5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-1.owl#distributionRequirement5&gt;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5817202" y="1228910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environment scenario consists of five layers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710149" y="4180493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Layer 3 should be bound to Surface Temperature within some space/time 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8703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Specification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457200" y="2125235"/>
            <a:ext cx="4212948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-1.owl#region1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elsewebdata:Region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elsewebdata:hasUpperLatitude</a:t>
            </a:r>
            <a:r>
              <a:rPr lang="en-US" sz="1400" dirty="0"/>
              <a:t>  </a:t>
            </a:r>
            <a:r>
              <a:rPr lang="en-US" sz="1400" dirty="0" smtClean="0"/>
              <a:t>35.0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elsewebdata:hasRightLongitude</a:t>
            </a:r>
            <a:r>
              <a:rPr lang="en-US" sz="1400" dirty="0"/>
              <a:t>  </a:t>
            </a:r>
            <a:r>
              <a:rPr lang="en-US" sz="1400" dirty="0" smtClean="0"/>
              <a:t>-95.0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elsewebdata:hasLowerLatitude</a:t>
            </a:r>
            <a:r>
              <a:rPr lang="en-US" sz="1400" dirty="0"/>
              <a:t>  </a:t>
            </a:r>
            <a:r>
              <a:rPr lang="en-US" sz="1400" dirty="0" smtClean="0"/>
              <a:t>25.0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elsewebdata:hasLeftLongitude</a:t>
            </a:r>
            <a:r>
              <a:rPr lang="en-US" sz="1400" dirty="0"/>
              <a:t>  -</a:t>
            </a:r>
            <a:r>
              <a:rPr lang="en-US" sz="1400" dirty="0" smtClean="0"/>
              <a:t>110.0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251" y="1157023"/>
            <a:ext cx="2725897" cy="312932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4540468"/>
            <a:ext cx="7804320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  <a:p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elsewebdata:Duration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elsewebdata:hasEndDate</a:t>
            </a:r>
            <a:r>
              <a:rPr lang="en-US" sz="1400" dirty="0"/>
              <a:t>  "0200-12-31T00:00:00-07:00"^^</a:t>
            </a:r>
            <a:r>
              <a:rPr lang="en-US" sz="1400" dirty="0" err="1"/>
              <a:t>xsd:dateTime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elsewebdata:hasStartDate</a:t>
            </a:r>
            <a:r>
              <a:rPr lang="en-US" sz="1400" dirty="0"/>
              <a:t>  "0201-02-28T00:00:00-07:00"^^</a:t>
            </a:r>
            <a:r>
              <a:rPr lang="en-US" sz="1400" dirty="0" err="1"/>
              <a:t>xsd:dateTime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417638"/>
            <a:ext cx="4212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Space and Time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39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 smtClean="0"/>
              <a:t> and </a:t>
            </a:r>
            <a:r>
              <a:rPr lang="en-US" dirty="0" err="1" smtClean="0"/>
              <a:t>Prov</a:t>
            </a:r>
            <a:r>
              <a:rPr lang="en-US" dirty="0" smtClean="0"/>
              <a:t>-o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200" y="2277874"/>
            <a:ext cx="7619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Each SADI service is configured to capture the input and output RDF as uniquely identified </a:t>
            </a:r>
            <a:r>
              <a:rPr lang="en-US" sz="2000" b="1" i="1" dirty="0" smtClean="0"/>
              <a:t>named graphs</a:t>
            </a:r>
            <a:endParaRPr lang="en-US" sz="2000" b="1" i="1" dirty="0"/>
          </a:p>
        </p:txBody>
      </p:sp>
      <p:sp>
        <p:nvSpPr>
          <p:cNvPr id="10" name="Rectangle 9"/>
          <p:cNvSpPr/>
          <p:nvPr/>
        </p:nvSpPr>
        <p:spPr>
          <a:xfrm>
            <a:off x="150210" y="3277898"/>
            <a:ext cx="8821392" cy="160043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&lt;</a:t>
            </a:r>
            <a:r>
              <a:rPr lang="en-US" sz="1400" dirty="0" err="1"/>
              <a:t>rdf:Description</a:t>
            </a:r>
            <a:r>
              <a:rPr lang="en-US" sz="1400" dirty="0"/>
              <a:t> </a:t>
            </a:r>
            <a:r>
              <a:rPr lang="en-US" sz="1400" dirty="0" err="1"/>
              <a:t>rdf:about</a:t>
            </a:r>
            <a:r>
              <a:rPr lang="en-US" sz="1400" dirty="0" smtClean="0"/>
              <a:t>=“namedGraph_1384383646553</a:t>
            </a:r>
            <a:r>
              <a:rPr lang="en-US" sz="1400" dirty="0"/>
              <a:t>.rdf"&gt;</a:t>
            </a:r>
          </a:p>
          <a:p>
            <a:r>
              <a:rPr lang="en-US" sz="1400" dirty="0"/>
              <a:t>    &lt;j.3:wasGeneratedBy&gt;</a:t>
            </a:r>
          </a:p>
          <a:p>
            <a:r>
              <a:rPr lang="en-US" sz="1400" dirty="0"/>
              <a:t>      &lt;j.4:prov-sadi.owlSadiService </a:t>
            </a:r>
            <a:r>
              <a:rPr lang="en-US" sz="1400" dirty="0" err="1"/>
              <a:t>rdf:about</a:t>
            </a:r>
            <a:r>
              <a:rPr lang="en-US" sz="1400" dirty="0"/>
              <a:t>="http://</a:t>
            </a:r>
            <a:r>
              <a:rPr lang="en-US" sz="1400" dirty="0" err="1"/>
              <a:t>elseweb.cybershare.utep.edu</a:t>
            </a:r>
            <a:r>
              <a:rPr lang="en-US" sz="1400" dirty="0"/>
              <a:t>/</a:t>
            </a:r>
            <a:r>
              <a:rPr lang="en-US" sz="1400" dirty="0" err="1"/>
              <a:t>WCSCoverageRequirementsService</a:t>
            </a:r>
            <a:r>
              <a:rPr lang="en-US" sz="1400" dirty="0"/>
              <a:t>"&gt;</a:t>
            </a:r>
          </a:p>
          <a:p>
            <a:r>
              <a:rPr lang="en-US" sz="1400" dirty="0"/>
              <a:t>        &lt;j.3:used</a:t>
            </a:r>
            <a:r>
              <a:rPr lang="en-US" sz="1400" dirty="0" smtClean="0"/>
              <a:t>&gt;namedGraph_1384383646232</a:t>
            </a:r>
            <a:r>
              <a:rPr lang="en-US" sz="1400" dirty="0"/>
              <a:t>.rdf&lt;/j.3:used&gt;</a:t>
            </a:r>
          </a:p>
          <a:p>
            <a:r>
              <a:rPr lang="en-US" sz="1400" dirty="0"/>
              <a:t>      &lt;/j.4:prov-sadi.owlSadiService&gt;</a:t>
            </a:r>
          </a:p>
          <a:p>
            <a:r>
              <a:rPr lang="en-US" sz="1400" dirty="0"/>
              <a:t>    &lt;/j.3:wasGeneratedBy&gt;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rdf:Description</a:t>
            </a:r>
            <a:r>
              <a:rPr lang="en-US" sz="1400" dirty="0"/>
              <a:t>&gt;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595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Provenance Visualization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077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Common Pattern of the Model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199" y="1710501"/>
            <a:ext cx="84057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“…</a:t>
            </a:r>
            <a:r>
              <a:rPr lang="en-US" sz="2000" b="1" i="1" dirty="0" smtClean="0"/>
              <a:t>a </a:t>
            </a:r>
            <a:r>
              <a:rPr lang="en-US" sz="2000" b="1" i="1" dirty="0"/>
              <a:t>system of interoperable computer models and databases communicating primarily via web </a:t>
            </a:r>
            <a:r>
              <a:rPr lang="en-US" sz="2000" b="1" i="1" dirty="0" smtClean="0"/>
              <a:t>services” – Geller 2009</a:t>
            </a:r>
            <a:endParaRPr lang="en-US" sz="2000" b="1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416234" y="6315385"/>
            <a:ext cx="1831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Species Data</a:t>
            </a:r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3260050" y="4381779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Modeling Service </a:t>
            </a:r>
            <a:r>
              <a:rPr lang="en-US" dirty="0"/>
              <a:t>(</a:t>
            </a:r>
            <a:r>
              <a:rPr lang="en-US" dirty="0" smtClean="0"/>
              <a:t>WPS)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80" idx="1"/>
          </p:cNvCxnSpPr>
          <p:nvPr/>
        </p:nvCxnSpPr>
        <p:spPr>
          <a:xfrm rot="5400000" flipH="1" flipV="1">
            <a:off x="1876549" y="4089887"/>
            <a:ext cx="606205" cy="2160797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2022251" y="2964076"/>
            <a:ext cx="13153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Modeling Environment (WCS)</a:t>
            </a:r>
            <a:endParaRPr lang="en-US" sz="1600" dirty="0"/>
          </a:p>
        </p:txBody>
      </p:sp>
      <p:cxnSp>
        <p:nvCxnSpPr>
          <p:cNvPr id="91" name="Straight Arrow Connector 90"/>
          <p:cNvCxnSpPr>
            <a:stCxn id="80" idx="3"/>
            <a:endCxn id="95" idx="1"/>
          </p:cNvCxnSpPr>
          <p:nvPr/>
        </p:nvCxnSpPr>
        <p:spPr>
          <a:xfrm>
            <a:off x="5236882" y="4867182"/>
            <a:ext cx="1231703" cy="140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80" idx="1"/>
          </p:cNvCxnSpPr>
          <p:nvPr/>
        </p:nvCxnSpPr>
        <p:spPr>
          <a:xfrm rot="16200000" flipH="1">
            <a:off x="1915162" y="3522293"/>
            <a:ext cx="485403" cy="2204373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3717595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4214894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8" name="TextBox 97"/>
          <p:cNvSpPr txBox="1"/>
          <p:nvPr/>
        </p:nvSpPr>
        <p:spPr>
          <a:xfrm>
            <a:off x="2486903" y="6322807"/>
            <a:ext cx="4365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and Models exposed as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749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339559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Potential Limitations of the Model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4</a:t>
            </a:fld>
            <a:endParaRPr lang="en-US"/>
          </a:p>
        </p:txBody>
      </p:sp>
      <p:sp>
        <p:nvSpPr>
          <p:cNvPr id="80" name="Rounded Rectangle 79"/>
          <p:cNvSpPr/>
          <p:nvPr/>
        </p:nvSpPr>
        <p:spPr>
          <a:xfrm>
            <a:off x="3260050" y="4381779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Modeling Service </a:t>
            </a:r>
            <a:r>
              <a:rPr lang="en-US" dirty="0"/>
              <a:t>(</a:t>
            </a:r>
            <a:r>
              <a:rPr lang="en-US" dirty="0" smtClean="0"/>
              <a:t>WPS)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80" idx="1"/>
          </p:cNvCxnSpPr>
          <p:nvPr/>
        </p:nvCxnSpPr>
        <p:spPr>
          <a:xfrm rot="5400000" flipH="1" flipV="1">
            <a:off x="1876549" y="4089887"/>
            <a:ext cx="606205" cy="2160797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>
            <a:stCxn id="80" idx="3"/>
            <a:endCxn id="95" idx="1"/>
          </p:cNvCxnSpPr>
          <p:nvPr/>
        </p:nvCxnSpPr>
        <p:spPr>
          <a:xfrm>
            <a:off x="5236882" y="4867182"/>
            <a:ext cx="1231703" cy="1406"/>
          </a:xfrm>
          <a:prstGeom prst="straightConnector1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80" idx="1"/>
          </p:cNvCxnSpPr>
          <p:nvPr/>
        </p:nvCxnSpPr>
        <p:spPr>
          <a:xfrm rot="16200000" flipH="1">
            <a:off x="1915162" y="3522293"/>
            <a:ext cx="485403" cy="2204373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3717595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4214894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2" name="Rectangle 21"/>
          <p:cNvSpPr/>
          <p:nvPr/>
        </p:nvSpPr>
        <p:spPr>
          <a:xfrm>
            <a:off x="228869" y="2791491"/>
            <a:ext cx="1879582" cy="1735696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28869" y="5001721"/>
            <a:ext cx="1879582" cy="1735696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228869" y="1966138"/>
            <a:ext cx="19546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Discovery Limitations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492814" y="5494434"/>
            <a:ext cx="345008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Interface Requirement Disparities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Rounded Rectangular Callout 27"/>
          <p:cNvSpPr/>
          <p:nvPr/>
        </p:nvSpPr>
        <p:spPr>
          <a:xfrm>
            <a:off x="1932419" y="1719875"/>
            <a:ext cx="3453960" cy="783686"/>
          </a:xfrm>
          <a:prstGeom prst="wedgeRoundRectCallout">
            <a:avLst>
              <a:gd name="adj1" fmla="val -43747"/>
              <a:gd name="adj2" fmla="val 108799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- Where can I find relevant data?</a:t>
            </a:r>
          </a:p>
          <a:p>
            <a:r>
              <a:rPr lang="en-US" dirty="0" smtClean="0"/>
              <a:t>- How do I know it is relevant?</a:t>
            </a:r>
            <a:endParaRPr lang="en-US" dirty="0"/>
          </a:p>
        </p:txBody>
      </p:sp>
      <p:sp>
        <p:nvSpPr>
          <p:cNvPr id="30" name="Rounded Rectangular Callout 29"/>
          <p:cNvSpPr/>
          <p:nvPr/>
        </p:nvSpPr>
        <p:spPr>
          <a:xfrm>
            <a:off x="2494894" y="3314858"/>
            <a:ext cx="3453960" cy="783686"/>
          </a:xfrm>
          <a:prstGeom prst="wedgeRoundRectCallout">
            <a:avLst>
              <a:gd name="adj1" fmla="val -57535"/>
              <a:gd name="adj2" fmla="val 134121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</a:t>
            </a:r>
            <a:r>
              <a:rPr lang="en-US" dirty="0" smtClean="0"/>
              <a:t>transformations are required to satisfy requirements?</a:t>
            </a:r>
          </a:p>
        </p:txBody>
      </p:sp>
    </p:spTree>
    <p:extLst>
      <p:ext uri="{BB962C8B-B14F-4D97-AF65-F5344CB8AC3E}">
        <p14:creationId xmlns:p14="http://schemas.microsoft.com/office/powerpoint/2010/main" val="36161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Earth, Life, and Semantic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5</a:t>
            </a:fld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3260050" y="4381779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Lifemapper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RESTFull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9" idx="1"/>
          </p:cNvCxnSpPr>
          <p:nvPr/>
        </p:nvCxnSpPr>
        <p:spPr>
          <a:xfrm rot="5400000" flipH="1" flipV="1">
            <a:off x="1440059" y="4532369"/>
            <a:ext cx="600213" cy="1281825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>
            <a:stCxn id="26" idx="3"/>
            <a:endCxn id="95" idx="1"/>
          </p:cNvCxnSpPr>
          <p:nvPr/>
        </p:nvCxnSpPr>
        <p:spPr>
          <a:xfrm flipV="1">
            <a:off x="5972813" y="4868588"/>
            <a:ext cx="495772" cy="458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9" idx="1"/>
          </p:cNvCxnSpPr>
          <p:nvPr/>
        </p:nvCxnSpPr>
        <p:spPr>
          <a:xfrm rot="16200000" flipH="1">
            <a:off x="1472680" y="3964775"/>
            <a:ext cx="491395" cy="1325401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3717595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4214894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506146" y="1472366"/>
            <a:ext cx="80219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goal of </a:t>
            </a:r>
            <a:r>
              <a:rPr lang="en-US" dirty="0" err="1" smtClean="0"/>
              <a:t>ELSEWeb</a:t>
            </a:r>
            <a:r>
              <a:rPr lang="en-US" dirty="0" smtClean="0"/>
              <a:t> is to streamline </a:t>
            </a:r>
            <a:r>
              <a:rPr lang="en-US" dirty="0"/>
              <a:t>the flow of heterogeneous geographic, social, and geological data into </a:t>
            </a:r>
            <a:r>
              <a:rPr lang="en-US" dirty="0" err="1" smtClean="0"/>
              <a:t>Lifemapper</a:t>
            </a:r>
            <a:r>
              <a:rPr lang="en-US" dirty="0" smtClean="0"/>
              <a:t> modeling </a:t>
            </a:r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381078" y="3722701"/>
            <a:ext cx="449759" cy="230094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523054" y="3722701"/>
            <a:ext cx="449759" cy="230094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>
            <a:stCxn id="80" idx="3"/>
            <a:endCxn id="26" idx="1"/>
          </p:cNvCxnSpPr>
          <p:nvPr/>
        </p:nvCxnSpPr>
        <p:spPr>
          <a:xfrm>
            <a:off x="5236882" y="4867182"/>
            <a:ext cx="286172" cy="599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9" idx="3"/>
            <a:endCxn id="80" idx="1"/>
          </p:cNvCxnSpPr>
          <p:nvPr/>
        </p:nvCxnSpPr>
        <p:spPr>
          <a:xfrm flipV="1">
            <a:off x="2830837" y="4867182"/>
            <a:ext cx="429213" cy="599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40782" y="6171684"/>
            <a:ext cx="3591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Semantic </a:t>
            </a:r>
            <a:r>
              <a:rPr lang="en-US" dirty="0" smtClean="0"/>
              <a:t>Mediation </a:t>
            </a:r>
            <a:r>
              <a:rPr lang="en-US" dirty="0" smtClean="0"/>
              <a:t>Layer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381078" y="2604590"/>
            <a:ext cx="5679759" cy="743528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Magnetic Disk 37"/>
          <p:cNvSpPr/>
          <p:nvPr/>
        </p:nvSpPr>
        <p:spPr>
          <a:xfrm>
            <a:off x="2424341" y="2678069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2906989" y="2617789"/>
            <a:ext cx="1164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Semantic Metadata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4697738" y="2649799"/>
            <a:ext cx="967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Adapter KB</a:t>
            </a:r>
            <a:endParaRPr lang="en-US" dirty="0"/>
          </a:p>
        </p:txBody>
      </p:sp>
      <p:pic>
        <p:nvPicPr>
          <p:cNvPr id="20" name="Picture 19" descr="BU00525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022" y="2604590"/>
            <a:ext cx="738097" cy="65953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16234" y="6222775"/>
            <a:ext cx="1831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Lifemapper</a:t>
            </a:r>
            <a:r>
              <a:rPr lang="en-US" dirty="0" smtClean="0"/>
              <a:t> Species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38013" y="2364163"/>
            <a:ext cx="131538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EDAC WCS Data</a:t>
            </a:r>
            <a:endParaRPr lang="en-US" sz="1600" dirty="0"/>
          </a:p>
        </p:txBody>
      </p:sp>
      <p:sp>
        <p:nvSpPr>
          <p:cNvPr id="35" name="TextBox 34"/>
          <p:cNvSpPr txBox="1"/>
          <p:nvPr/>
        </p:nvSpPr>
        <p:spPr>
          <a:xfrm>
            <a:off x="6468585" y="2641562"/>
            <a:ext cx="1592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Orchestration Agent</a:t>
            </a:r>
            <a:endParaRPr lang="en-US" dirty="0"/>
          </a:p>
        </p:txBody>
      </p:sp>
      <p:sp>
        <p:nvSpPr>
          <p:cNvPr id="36" name="Magnetic Disk 35"/>
          <p:cNvSpPr/>
          <p:nvPr/>
        </p:nvSpPr>
        <p:spPr>
          <a:xfrm>
            <a:off x="4123982" y="2678069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713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/>
              <a:t> </a:t>
            </a:r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6</a:t>
            </a:fld>
            <a:endParaRPr lang="en-US"/>
          </a:p>
        </p:txBody>
      </p:sp>
      <p:sp>
        <p:nvSpPr>
          <p:cNvPr id="8" name="Magnetic Disk 7"/>
          <p:cNvSpPr/>
          <p:nvPr/>
        </p:nvSpPr>
        <p:spPr bwMode="auto">
          <a:xfrm>
            <a:off x="704292" y="3184767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Data</a:t>
            </a:r>
          </a:p>
        </p:txBody>
      </p:sp>
      <p:sp>
        <p:nvSpPr>
          <p:cNvPr id="13" name="Magnetic Disk 12"/>
          <p:cNvSpPr/>
          <p:nvPr/>
        </p:nvSpPr>
        <p:spPr bwMode="auto">
          <a:xfrm>
            <a:off x="659152" y="3987289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Adaptor Services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3150635" y="4227139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r>
              <a:rPr lang="en-US" sz="1400" dirty="0" smtClean="0"/>
              <a:t> + Pellet</a:t>
            </a:r>
          </a:p>
        </p:txBody>
      </p:sp>
      <p:sp>
        <p:nvSpPr>
          <p:cNvPr id="15" name="Folded Corner 14"/>
          <p:cNvSpPr/>
          <p:nvPr/>
        </p:nvSpPr>
        <p:spPr>
          <a:xfrm>
            <a:off x="457201" y="2041237"/>
            <a:ext cx="944990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OWL</a:t>
            </a:r>
          </a:p>
        </p:txBody>
      </p:sp>
      <p:sp>
        <p:nvSpPr>
          <p:cNvPr id="16" name="Folded Corner 15"/>
          <p:cNvSpPr/>
          <p:nvPr/>
        </p:nvSpPr>
        <p:spPr>
          <a:xfrm>
            <a:off x="1804161" y="2041237"/>
            <a:ext cx="960536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Individuals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80110" y="1905093"/>
            <a:ext cx="2603639" cy="72953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>
            <a:stCxn id="8" idx="1"/>
            <a:endCxn id="29" idx="2"/>
          </p:cNvCxnSpPr>
          <p:nvPr/>
        </p:nvCxnSpPr>
        <p:spPr>
          <a:xfrm flipV="1">
            <a:off x="1576479" y="2634629"/>
            <a:ext cx="5451" cy="550138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Folded Corner 32"/>
          <p:cNvSpPr/>
          <p:nvPr/>
        </p:nvSpPr>
        <p:spPr>
          <a:xfrm>
            <a:off x="934293" y="5298206"/>
            <a:ext cx="1213229" cy="511287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SADI Service OWL</a:t>
            </a:r>
            <a:endParaRPr lang="en-US" sz="1400" dirty="0"/>
          </a:p>
        </p:txBody>
      </p:sp>
      <p:sp>
        <p:nvSpPr>
          <p:cNvPr id="35" name="Rectangle 34"/>
          <p:cNvSpPr/>
          <p:nvPr/>
        </p:nvSpPr>
        <p:spPr>
          <a:xfrm>
            <a:off x="837139" y="5186502"/>
            <a:ext cx="1376524" cy="766909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>
            <a:stCxn id="35" idx="0"/>
            <a:endCxn id="13" idx="3"/>
          </p:cNvCxnSpPr>
          <p:nvPr/>
        </p:nvCxnSpPr>
        <p:spPr>
          <a:xfrm flipV="1">
            <a:off x="1525401" y="4843229"/>
            <a:ext cx="5938" cy="34327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3" idx="4"/>
            <a:endCxn id="14" idx="1"/>
          </p:cNvCxnSpPr>
          <p:nvPr/>
        </p:nvCxnSpPr>
        <p:spPr>
          <a:xfrm flipV="1">
            <a:off x="2403525" y="4414007"/>
            <a:ext cx="747110" cy="125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/>
          <p:cNvSpPr/>
          <p:nvPr/>
        </p:nvSpPr>
        <p:spPr bwMode="auto">
          <a:xfrm>
            <a:off x="5935448" y="3258861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Selector Service</a:t>
            </a:r>
            <a:endParaRPr lang="en-US" sz="1400" dirty="0" smtClean="0"/>
          </a:p>
        </p:txBody>
      </p:sp>
      <p:sp>
        <p:nvSpPr>
          <p:cNvPr id="43" name="Rounded Rectangle 42"/>
          <p:cNvSpPr/>
          <p:nvPr/>
        </p:nvSpPr>
        <p:spPr bwMode="auto">
          <a:xfrm>
            <a:off x="5935448" y="3877606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1</a:t>
            </a:r>
            <a:endParaRPr lang="en-US" sz="1400" dirty="0" smtClean="0"/>
          </a:p>
        </p:txBody>
      </p:sp>
      <p:sp>
        <p:nvSpPr>
          <p:cNvPr id="44" name="Rounded Rectangle 43"/>
          <p:cNvSpPr/>
          <p:nvPr/>
        </p:nvSpPr>
        <p:spPr bwMode="auto">
          <a:xfrm>
            <a:off x="5935448" y="4516858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n</a:t>
            </a:r>
            <a:endParaRPr lang="en-US" sz="1400" dirty="0" smtClean="0"/>
          </a:p>
        </p:txBody>
      </p:sp>
      <p:sp>
        <p:nvSpPr>
          <p:cNvPr id="45" name="Magnetic Disk 44"/>
          <p:cNvSpPr/>
          <p:nvPr/>
        </p:nvSpPr>
        <p:spPr bwMode="auto">
          <a:xfrm>
            <a:off x="3287421" y="1958086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EDAC Data</a:t>
            </a:r>
          </a:p>
        </p:txBody>
      </p:sp>
      <p:sp>
        <p:nvSpPr>
          <p:cNvPr id="47" name="Folded Corner 46"/>
          <p:cNvSpPr/>
          <p:nvPr/>
        </p:nvSpPr>
        <p:spPr>
          <a:xfrm>
            <a:off x="2730964" y="5230470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48" name="Straight Arrow Connector 47"/>
          <p:cNvCxnSpPr>
            <a:stCxn id="103" idx="0"/>
            <a:endCxn id="14" idx="2"/>
          </p:cNvCxnSpPr>
          <p:nvPr/>
        </p:nvCxnSpPr>
        <p:spPr>
          <a:xfrm flipH="1" flipV="1">
            <a:off x="4159608" y="4600874"/>
            <a:ext cx="667" cy="56794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88" idx="2"/>
            <a:endCxn id="42" idx="0"/>
          </p:cNvCxnSpPr>
          <p:nvPr/>
        </p:nvCxnSpPr>
        <p:spPr>
          <a:xfrm>
            <a:off x="6940083" y="2766929"/>
            <a:ext cx="4338" cy="49193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2" idx="2"/>
            <a:endCxn id="43" idx="0"/>
          </p:cNvCxnSpPr>
          <p:nvPr/>
        </p:nvCxnSpPr>
        <p:spPr>
          <a:xfrm>
            <a:off x="6944421" y="3632596"/>
            <a:ext cx="0" cy="2450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43" idx="2"/>
            <a:endCxn id="44" idx="0"/>
          </p:cNvCxnSpPr>
          <p:nvPr/>
        </p:nvCxnSpPr>
        <p:spPr>
          <a:xfrm>
            <a:off x="6944421" y="4251341"/>
            <a:ext cx="0" cy="26551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 bwMode="auto">
          <a:xfrm>
            <a:off x="5935448" y="5248271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Lifemapper</a:t>
            </a:r>
            <a:r>
              <a:rPr lang="en-US" sz="1400" dirty="0" smtClean="0"/>
              <a:t> Service</a:t>
            </a:r>
            <a:endParaRPr lang="en-US" sz="1400" dirty="0" smtClean="0"/>
          </a:p>
        </p:txBody>
      </p:sp>
      <p:cxnSp>
        <p:nvCxnSpPr>
          <p:cNvPr id="75" name="Straight Arrow Connector 74"/>
          <p:cNvCxnSpPr>
            <a:stCxn id="44" idx="2"/>
            <a:endCxn id="74" idx="0"/>
          </p:cNvCxnSpPr>
          <p:nvPr/>
        </p:nvCxnSpPr>
        <p:spPr>
          <a:xfrm>
            <a:off x="6944421" y="4890593"/>
            <a:ext cx="0" cy="35767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5" name="Picture 8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74" y="1764320"/>
            <a:ext cx="1762637" cy="883538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8" name="Rectangle 87"/>
          <p:cNvSpPr/>
          <p:nvPr/>
        </p:nvSpPr>
        <p:spPr>
          <a:xfrm>
            <a:off x="5913543" y="1672625"/>
            <a:ext cx="2053079" cy="1094304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>
            <a:stCxn id="88" idx="1"/>
            <a:endCxn id="45" idx="4"/>
          </p:cNvCxnSpPr>
          <p:nvPr/>
        </p:nvCxnSpPr>
        <p:spPr>
          <a:xfrm flipH="1" flipV="1">
            <a:off x="5031794" y="2217925"/>
            <a:ext cx="881749" cy="1852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8" idx="4"/>
            <a:endCxn id="42" idx="1"/>
          </p:cNvCxnSpPr>
          <p:nvPr/>
        </p:nvCxnSpPr>
        <p:spPr>
          <a:xfrm>
            <a:off x="2448665" y="3444606"/>
            <a:ext cx="3486783" cy="1123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>
            <a:off x="2883749" y="3632596"/>
            <a:ext cx="2725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cardioSHARE</a:t>
            </a:r>
            <a:r>
              <a:rPr lang="en-US" sz="1200" dirty="0" smtClean="0"/>
              <a:t> coordinates execution of services to satisfy a query</a:t>
            </a:r>
            <a:endParaRPr lang="en-US" sz="1200" dirty="0"/>
          </a:p>
        </p:txBody>
      </p:sp>
      <p:sp>
        <p:nvSpPr>
          <p:cNvPr id="101" name="Folded Corner 100"/>
          <p:cNvSpPr/>
          <p:nvPr/>
        </p:nvSpPr>
        <p:spPr>
          <a:xfrm>
            <a:off x="4223588" y="5223261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03" name="Rectangle 102"/>
          <p:cNvSpPr/>
          <p:nvPr/>
        </p:nvSpPr>
        <p:spPr>
          <a:xfrm>
            <a:off x="2632417" y="5168814"/>
            <a:ext cx="3055715" cy="93012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316" y="6061952"/>
            <a:ext cx="1530209" cy="588795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06" name="Straight Arrow Connector 105"/>
          <p:cNvCxnSpPr>
            <a:stCxn id="74" idx="2"/>
            <a:endCxn id="105" idx="0"/>
          </p:cNvCxnSpPr>
          <p:nvPr/>
        </p:nvCxnSpPr>
        <p:spPr>
          <a:xfrm>
            <a:off x="6944421" y="5622006"/>
            <a:ext cx="0" cy="43994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625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Earth Data Analysis Center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002" y="4370287"/>
            <a:ext cx="2387600" cy="1196807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Magnetic Disk 4"/>
          <p:cNvSpPr/>
          <p:nvPr/>
        </p:nvSpPr>
        <p:spPr>
          <a:xfrm>
            <a:off x="732410" y="180537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619710" y="4610100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Folded Corner 7"/>
          <p:cNvSpPr/>
          <p:nvPr/>
        </p:nvSpPr>
        <p:spPr>
          <a:xfrm>
            <a:off x="2806131" y="1980581"/>
            <a:ext cx="1262672" cy="809388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WCS Get Capabilities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10" y="2655351"/>
            <a:ext cx="1257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Metadata Store</a:t>
            </a:r>
            <a:endParaRPr lang="en-US" dirty="0"/>
          </a:p>
        </p:txBody>
      </p:sp>
      <p:sp>
        <p:nvSpPr>
          <p:cNvPr id="22" name="Folded Corner 21"/>
          <p:cNvSpPr/>
          <p:nvPr/>
        </p:nvSpPr>
        <p:spPr>
          <a:xfrm>
            <a:off x="4519853" y="207826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FGDC 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6166429" y="147244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CF Keywords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7" name="Folded Corner 26"/>
          <p:cNvSpPr/>
          <p:nvPr/>
        </p:nvSpPr>
        <p:spPr>
          <a:xfrm>
            <a:off x="6166429" y="2308017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ISO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19115 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Topic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28" name="Folded Corner 27"/>
          <p:cNvSpPr/>
          <p:nvPr/>
        </p:nvSpPr>
        <p:spPr>
          <a:xfrm>
            <a:off x="7547075" y="1756226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000000"/>
                </a:solidFill>
              </a:rPr>
              <a:t>GCMD</a:t>
            </a:r>
          </a:p>
          <a:p>
            <a:r>
              <a:rPr lang="en-US" sz="1400" dirty="0" smtClean="0">
                <a:solidFill>
                  <a:srgbClr val="000000"/>
                </a:solidFill>
              </a:rPr>
              <a:t>Categories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81700" y="1332375"/>
            <a:ext cx="2908603" cy="2104407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8" idx="3"/>
            <a:endCxn id="22" idx="1"/>
          </p:cNvCxnSpPr>
          <p:nvPr/>
        </p:nvCxnSpPr>
        <p:spPr>
          <a:xfrm>
            <a:off x="4068803" y="2385275"/>
            <a:ext cx="451050" cy="565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2" idx="3"/>
            <a:endCxn id="29" idx="1"/>
          </p:cNvCxnSpPr>
          <p:nvPr/>
        </p:nvCxnSpPr>
        <p:spPr>
          <a:xfrm flipV="1">
            <a:off x="5598737" y="2384579"/>
            <a:ext cx="382963" cy="6353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eft Brace 35"/>
          <p:cNvSpPr/>
          <p:nvPr/>
        </p:nvSpPr>
        <p:spPr>
          <a:xfrm>
            <a:off x="1830365" y="1668583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32690" y="5567094"/>
            <a:ext cx="125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Store</a:t>
            </a:r>
            <a:endParaRPr lang="en-US" dirty="0"/>
          </a:p>
        </p:txBody>
      </p:sp>
      <p:sp>
        <p:nvSpPr>
          <p:cNvPr id="38" name="Left Brace 37"/>
          <p:cNvSpPr/>
          <p:nvPr/>
        </p:nvSpPr>
        <p:spPr>
          <a:xfrm>
            <a:off x="1780561" y="4224241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8" idx="2"/>
            <a:endCxn id="4" idx="0"/>
          </p:cNvCxnSpPr>
          <p:nvPr/>
        </p:nvCxnSpPr>
        <p:spPr>
          <a:xfrm flipH="1">
            <a:off x="3433802" y="2789969"/>
            <a:ext cx="3665" cy="158031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40001" y="5936426"/>
            <a:ext cx="5307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WCS Data = Multipart MIME = Payload Tiff + Metadata</a:t>
            </a:r>
            <a:endParaRPr lang="en-US" dirty="0"/>
          </a:p>
        </p:txBody>
      </p:sp>
      <p:sp>
        <p:nvSpPr>
          <p:cNvPr id="21" name="Magnetic Disk 20"/>
          <p:cNvSpPr/>
          <p:nvPr/>
        </p:nvSpPr>
        <p:spPr bwMode="auto">
          <a:xfrm>
            <a:off x="6553200" y="4821879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Data</a:t>
            </a:r>
          </a:p>
        </p:txBody>
      </p:sp>
      <p:sp>
        <p:nvSpPr>
          <p:cNvPr id="10" name="Down Arrow 9"/>
          <p:cNvSpPr/>
          <p:nvPr/>
        </p:nvSpPr>
        <p:spPr>
          <a:xfrm>
            <a:off x="6905125" y="3757266"/>
            <a:ext cx="1230224" cy="692401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251588" y="3526337"/>
            <a:ext cx="3096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Harvest: translate metadata descriptions into our </a:t>
            </a:r>
            <a:r>
              <a:rPr lang="en-US" dirty="0" err="1" smtClean="0"/>
              <a:t>ELSEWeb</a:t>
            </a:r>
            <a:r>
              <a:rPr lang="en-US" dirty="0" smtClean="0"/>
              <a:t> data model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86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Desirable Data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8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23968" y="3877704"/>
            <a:ext cx="8362832" cy="2303545"/>
          </a:xfrm>
          <a:prstGeom prst="roundRect">
            <a:avLst>
              <a:gd name="adj" fmla="val 8791"/>
            </a:avLst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323968" y="2724448"/>
            <a:ext cx="8362832" cy="96547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55277" y="3307634"/>
            <a:ext cx="314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DCAT: Data Catalog Vocabulary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323968" y="1600200"/>
            <a:ext cx="8362832" cy="96547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6851521" cy="583186"/>
          </a:xfrm>
        </p:spPr>
        <p:txBody>
          <a:bodyPr/>
          <a:lstStyle/>
          <a:p>
            <a:r>
              <a:rPr lang="en-US" dirty="0" smtClean="0"/>
              <a:t>What kind of data?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55277" y="2183386"/>
            <a:ext cx="314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OBOE: Observation Ontology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55277" y="5811917"/>
            <a:ext cx="3148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PROV-O: Provenance Ontology</a:t>
            </a: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4092" y="2711493"/>
            <a:ext cx="6851521" cy="583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Where can I get the data?</a:t>
            </a:r>
            <a:endParaRPr lang="en-US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54092" y="4017151"/>
            <a:ext cx="6851521" cy="1794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How was the data generated?</a:t>
            </a:r>
          </a:p>
          <a:p>
            <a:r>
              <a:rPr lang="en-US" dirty="0" smtClean="0"/>
              <a:t>Who was responsible for publishing?</a:t>
            </a:r>
          </a:p>
          <a:p>
            <a:r>
              <a:rPr lang="en-US" dirty="0" smtClean="0"/>
              <a:t>When was it generated?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01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EDAC Semantic Data Model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392234" y="1829771"/>
            <a:ext cx="1353556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Catalog</a:t>
            </a:r>
            <a:endParaRPr lang="en-US" sz="2400" b="0" dirty="0"/>
          </a:p>
        </p:txBody>
      </p:sp>
      <p:sp>
        <p:nvSpPr>
          <p:cNvPr id="74" name="TextBox 73"/>
          <p:cNvSpPr txBox="1"/>
          <p:nvPr/>
        </p:nvSpPr>
        <p:spPr>
          <a:xfrm>
            <a:off x="3931275" y="1829770"/>
            <a:ext cx="137775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Dataset</a:t>
            </a:r>
            <a:endParaRPr lang="en-US" sz="2400" b="0" dirty="0"/>
          </a:p>
        </p:txBody>
      </p:sp>
      <p:sp>
        <p:nvSpPr>
          <p:cNvPr id="75" name="TextBox 74"/>
          <p:cNvSpPr txBox="1"/>
          <p:nvPr/>
        </p:nvSpPr>
        <p:spPr>
          <a:xfrm>
            <a:off x="3440215" y="3082837"/>
            <a:ext cx="2362395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WCSCoverage</a:t>
            </a:r>
            <a:endParaRPr lang="en-US" sz="2400" b="0" dirty="0"/>
          </a:p>
        </p:txBody>
      </p:sp>
      <p:sp>
        <p:nvSpPr>
          <p:cNvPr id="76" name="TextBox 75"/>
          <p:cNvSpPr txBox="1"/>
          <p:nvPr/>
        </p:nvSpPr>
        <p:spPr>
          <a:xfrm>
            <a:off x="7436466" y="3082836"/>
            <a:ext cx="147528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Location</a:t>
            </a:r>
            <a:endParaRPr lang="en-US" sz="2400" b="0" dirty="0"/>
          </a:p>
        </p:txBody>
      </p:sp>
      <p:sp>
        <p:nvSpPr>
          <p:cNvPr id="77" name="TextBox 76"/>
          <p:cNvSpPr txBox="1"/>
          <p:nvPr/>
        </p:nvSpPr>
        <p:spPr>
          <a:xfrm>
            <a:off x="307554" y="3082835"/>
            <a:ext cx="224773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PeriodOfTime</a:t>
            </a:r>
            <a:endParaRPr lang="en-US" sz="2400" b="0" dirty="0"/>
          </a:p>
        </p:txBody>
      </p:sp>
      <p:cxnSp>
        <p:nvCxnSpPr>
          <p:cNvPr id="78" name="Straight Arrow Connector 77"/>
          <p:cNvCxnSpPr>
            <a:stCxn id="75" idx="0"/>
            <a:endCxn id="74" idx="2"/>
          </p:cNvCxnSpPr>
          <p:nvPr/>
        </p:nvCxnSpPr>
        <p:spPr bwMode="auto">
          <a:xfrm flipH="1" flipV="1">
            <a:off x="4620151" y="2291435"/>
            <a:ext cx="1262" cy="79140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79" name="TextBox 78"/>
          <p:cNvSpPr txBox="1"/>
          <p:nvPr/>
        </p:nvSpPr>
        <p:spPr>
          <a:xfrm>
            <a:off x="7030071" y="1829771"/>
            <a:ext cx="197752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cxnSp>
        <p:nvCxnSpPr>
          <p:cNvPr id="80" name="Straight Arrow Connector 79"/>
          <p:cNvCxnSpPr>
            <a:stCxn id="73" idx="3"/>
            <a:endCxn id="74" idx="1"/>
          </p:cNvCxnSpPr>
          <p:nvPr/>
        </p:nvCxnSpPr>
        <p:spPr bwMode="auto">
          <a:xfrm flipV="1">
            <a:off x="1745790" y="2060603"/>
            <a:ext cx="218548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1" name="Straight Arrow Connector 80"/>
          <p:cNvCxnSpPr>
            <a:stCxn id="74" idx="3"/>
            <a:endCxn id="79" idx="1"/>
          </p:cNvCxnSpPr>
          <p:nvPr/>
        </p:nvCxnSpPr>
        <p:spPr bwMode="auto">
          <a:xfrm>
            <a:off x="5309026" y="2060603"/>
            <a:ext cx="172104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2" name="Straight Arrow Connector 81"/>
          <p:cNvCxnSpPr>
            <a:stCxn id="75" idx="3"/>
            <a:endCxn id="76" idx="1"/>
          </p:cNvCxnSpPr>
          <p:nvPr/>
        </p:nvCxnSpPr>
        <p:spPr bwMode="auto">
          <a:xfrm flipV="1">
            <a:off x="5802610" y="3313669"/>
            <a:ext cx="1633856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3" name="Straight Arrow Connector 82"/>
          <p:cNvCxnSpPr>
            <a:stCxn id="75" idx="1"/>
            <a:endCxn id="77" idx="3"/>
          </p:cNvCxnSpPr>
          <p:nvPr/>
        </p:nvCxnSpPr>
        <p:spPr bwMode="auto">
          <a:xfrm flipH="1" flipV="1">
            <a:off x="2555285" y="3313668"/>
            <a:ext cx="884930" cy="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4" name="TextBox 83"/>
          <p:cNvSpPr txBox="1"/>
          <p:nvPr/>
        </p:nvSpPr>
        <p:spPr>
          <a:xfrm>
            <a:off x="3474081" y="4234304"/>
            <a:ext cx="228079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Measurement</a:t>
            </a:r>
            <a:endParaRPr lang="en-US" sz="2400" b="0" dirty="0"/>
          </a:p>
        </p:txBody>
      </p:sp>
      <p:sp>
        <p:nvSpPr>
          <p:cNvPr id="85" name="TextBox 84"/>
          <p:cNvSpPr txBox="1"/>
          <p:nvPr/>
        </p:nvSpPr>
        <p:spPr>
          <a:xfrm>
            <a:off x="256748" y="4234304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86" name="TextBox 85"/>
          <p:cNvSpPr txBox="1"/>
          <p:nvPr/>
        </p:nvSpPr>
        <p:spPr>
          <a:xfrm>
            <a:off x="6809941" y="4234306"/>
            <a:ext cx="20419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Observation</a:t>
            </a:r>
            <a:endParaRPr lang="en-US" sz="2400" b="0" dirty="0"/>
          </a:p>
        </p:txBody>
      </p:sp>
      <p:sp>
        <p:nvSpPr>
          <p:cNvPr id="87" name="TextBox 86"/>
          <p:cNvSpPr txBox="1"/>
          <p:nvPr/>
        </p:nvSpPr>
        <p:spPr>
          <a:xfrm>
            <a:off x="7284077" y="5470436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cxnSp>
        <p:nvCxnSpPr>
          <p:cNvPr id="88" name="Straight Arrow Connector 87"/>
          <p:cNvCxnSpPr>
            <a:stCxn id="75" idx="2"/>
            <a:endCxn id="84" idx="0"/>
          </p:cNvCxnSpPr>
          <p:nvPr/>
        </p:nvCxnSpPr>
        <p:spPr bwMode="auto">
          <a:xfrm flipH="1">
            <a:off x="4614478" y="3544502"/>
            <a:ext cx="6935" cy="68980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9" name="Straight Arrow Connector 88"/>
          <p:cNvCxnSpPr>
            <a:stCxn id="84" idx="3"/>
            <a:endCxn id="86" idx="1"/>
          </p:cNvCxnSpPr>
          <p:nvPr/>
        </p:nvCxnSpPr>
        <p:spPr bwMode="auto">
          <a:xfrm>
            <a:off x="5754874" y="4465137"/>
            <a:ext cx="1055067" cy="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0" name="Straight Arrow Connector 89"/>
          <p:cNvCxnSpPr>
            <a:stCxn id="84" idx="1"/>
            <a:endCxn id="85" idx="3"/>
          </p:cNvCxnSpPr>
          <p:nvPr/>
        </p:nvCxnSpPr>
        <p:spPr bwMode="auto">
          <a:xfrm flipH="1">
            <a:off x="2553921" y="4465137"/>
            <a:ext cx="920160" cy="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1" name="Straight Arrow Connector 90"/>
          <p:cNvCxnSpPr>
            <a:stCxn id="86" idx="2"/>
            <a:endCxn id="87" idx="0"/>
          </p:cNvCxnSpPr>
          <p:nvPr/>
        </p:nvCxnSpPr>
        <p:spPr bwMode="auto">
          <a:xfrm flipH="1">
            <a:off x="7824925" y="4695971"/>
            <a:ext cx="6014" cy="77446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92" name="TextBox 91"/>
          <p:cNvSpPr txBox="1"/>
          <p:nvPr/>
        </p:nvSpPr>
        <p:spPr>
          <a:xfrm>
            <a:off x="3948208" y="5504303"/>
            <a:ext cx="1329661" cy="461665"/>
          </a:xfrm>
          <a:prstGeom prst="rect">
            <a:avLst/>
          </a:prstGeom>
          <a:solidFill>
            <a:srgbClr val="FF66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Activity</a:t>
            </a:r>
            <a:endParaRPr lang="en-US" sz="2400" b="0" dirty="0"/>
          </a:p>
        </p:txBody>
      </p:sp>
      <p:cxnSp>
        <p:nvCxnSpPr>
          <p:cNvPr id="93" name="Straight Arrow Connector 92"/>
          <p:cNvCxnSpPr>
            <a:stCxn id="84" idx="2"/>
            <a:endCxn id="92" idx="0"/>
          </p:cNvCxnSpPr>
          <p:nvPr/>
        </p:nvCxnSpPr>
        <p:spPr bwMode="auto">
          <a:xfrm flipH="1">
            <a:off x="4613039" y="4695969"/>
            <a:ext cx="1439" cy="808334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94" name="Round Single Corner Rectangle 93"/>
          <p:cNvSpPr/>
          <p:nvPr/>
        </p:nvSpPr>
        <p:spPr bwMode="auto">
          <a:xfrm>
            <a:off x="307555" y="5127304"/>
            <a:ext cx="321733" cy="321733"/>
          </a:xfrm>
          <a:prstGeom prst="round1Rect">
            <a:avLst>
              <a:gd name="adj" fmla="val 0"/>
            </a:avLst>
          </a:prstGeom>
          <a:solidFill>
            <a:srgbClr val="66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204078" y="1702771"/>
            <a:ext cx="126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cat:dataset</a:t>
            </a:r>
            <a:endParaRPr lang="en-US" sz="1200" dirty="0"/>
          </a:p>
        </p:txBody>
      </p:sp>
      <p:sp>
        <p:nvSpPr>
          <p:cNvPr id="96" name="TextBox 95"/>
          <p:cNvSpPr txBox="1"/>
          <p:nvPr/>
        </p:nvSpPr>
        <p:spPr>
          <a:xfrm>
            <a:off x="5370613" y="1668905"/>
            <a:ext cx="1623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dcat:distribution</a:t>
            </a:r>
            <a:endParaRPr 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6132612" y="2820374"/>
            <a:ext cx="102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c:spatial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2441146" y="2769573"/>
            <a:ext cx="1224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dc:temporal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64756" y="5042638"/>
            <a:ext cx="1018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DCAT</a:t>
            </a:r>
            <a:endParaRPr lang="en-US" sz="2400" b="0" dirty="0"/>
          </a:p>
        </p:txBody>
      </p:sp>
      <p:sp>
        <p:nvSpPr>
          <p:cNvPr id="100" name="Round Single Corner Rectangle 99"/>
          <p:cNvSpPr/>
          <p:nvPr/>
        </p:nvSpPr>
        <p:spPr bwMode="auto">
          <a:xfrm>
            <a:off x="307554" y="5584504"/>
            <a:ext cx="321733" cy="321733"/>
          </a:xfrm>
          <a:prstGeom prst="round1Rect">
            <a:avLst>
              <a:gd name="adj" fmla="val 0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64755" y="5499838"/>
            <a:ext cx="1074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OBOE</a:t>
            </a:r>
            <a:endParaRPr lang="en-US" sz="2400" b="0" dirty="0"/>
          </a:p>
        </p:txBody>
      </p:sp>
      <p:sp>
        <p:nvSpPr>
          <p:cNvPr id="102" name="Round Single Corner Rectangle 101"/>
          <p:cNvSpPr/>
          <p:nvPr/>
        </p:nvSpPr>
        <p:spPr bwMode="auto">
          <a:xfrm>
            <a:off x="324498" y="6046842"/>
            <a:ext cx="321733" cy="321733"/>
          </a:xfrm>
          <a:prstGeom prst="round1Rect">
            <a:avLst>
              <a:gd name="adj" fmla="val 0"/>
            </a:avLst>
          </a:prstGeom>
          <a:solidFill>
            <a:srgbClr val="FF66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81699" y="5962176"/>
            <a:ext cx="1279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PROVO</a:t>
            </a:r>
            <a:endParaRPr lang="en-US" sz="2400" b="0" dirty="0"/>
          </a:p>
        </p:txBody>
      </p:sp>
      <p:sp>
        <p:nvSpPr>
          <p:cNvPr id="104" name="TextBox 103"/>
          <p:cNvSpPr txBox="1"/>
          <p:nvPr/>
        </p:nvSpPr>
        <p:spPr>
          <a:xfrm>
            <a:off x="5658479" y="3819443"/>
            <a:ext cx="214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boe:measurementFor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2136345" y="3853307"/>
            <a:ext cx="20378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boe:ofCharacteristic</a:t>
            </a:r>
            <a:endParaRPr lang="en-US" sz="1200" dirty="0"/>
          </a:p>
        </p:txBody>
      </p:sp>
      <p:sp>
        <p:nvSpPr>
          <p:cNvPr id="106" name="TextBox 105"/>
          <p:cNvSpPr txBox="1"/>
          <p:nvPr/>
        </p:nvSpPr>
        <p:spPr>
          <a:xfrm>
            <a:off x="6318880" y="4953976"/>
            <a:ext cx="1351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boe:ofEntity</a:t>
            </a:r>
            <a:endParaRPr lang="en-US" sz="1200" dirty="0"/>
          </a:p>
        </p:txBody>
      </p:sp>
      <p:sp>
        <p:nvSpPr>
          <p:cNvPr id="107" name="TextBox 106"/>
          <p:cNvSpPr txBox="1"/>
          <p:nvPr/>
        </p:nvSpPr>
        <p:spPr>
          <a:xfrm>
            <a:off x="3118481" y="5089442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108" name="TextBox 107"/>
          <p:cNvSpPr txBox="1"/>
          <p:nvPr/>
        </p:nvSpPr>
        <p:spPr>
          <a:xfrm>
            <a:off x="3033815" y="2363175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67795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1983</TotalTime>
  <Words>1464</Words>
  <Application>Microsoft Macintosh PowerPoint</Application>
  <PresentationFormat>On-screen Show (4:3)</PresentationFormat>
  <Paragraphs>302</Paragraphs>
  <Slides>23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ELSEWeb meets SADI</vt:lpstr>
      <vt:lpstr>Outline</vt:lpstr>
      <vt:lpstr>A Common Pattern of the Model Web</vt:lpstr>
      <vt:lpstr>Potential Limitations of the Model Web</vt:lpstr>
      <vt:lpstr>Earth, Life, and Semantic Web</vt:lpstr>
      <vt:lpstr>ELSEWeb Components</vt:lpstr>
      <vt:lpstr>Earth Data Analysis Center</vt:lpstr>
      <vt:lpstr>Desirable Data Model</vt:lpstr>
      <vt:lpstr>EDAC Semantic Data Model</vt:lpstr>
      <vt:lpstr>Mapping CF to OBOE</vt:lpstr>
      <vt:lpstr>Describing Adaptors using SADI</vt:lpstr>
      <vt:lpstr>An Example SADI Service: Extractor</vt:lpstr>
      <vt:lpstr>Coordinating Adaptor Execution</vt:lpstr>
      <vt:lpstr>The Experiment Specification</vt:lpstr>
      <vt:lpstr>Use Case: Chihuahuan Desert Encroachment</vt:lpstr>
      <vt:lpstr>Transition from Grassland to Desert</vt:lpstr>
      <vt:lpstr>Implications of an Encroaching Desert Ecosystem</vt:lpstr>
      <vt:lpstr>Species Distribution Modeling</vt:lpstr>
      <vt:lpstr>Ultimate ELSEWeb Goal</vt:lpstr>
      <vt:lpstr>A Chihuahuan Desert Experiment Specification</vt:lpstr>
      <vt:lpstr>A Chihuahuan Desert Experiment Specification</vt:lpstr>
      <vt:lpstr>ELSEWeb and Prov-o</vt:lpstr>
      <vt:lpstr>Provenance Visualization</vt:lpstr>
    </vt:vector>
  </TitlesOfParts>
  <Company>Cyber-Share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Del Rio</dc:creator>
  <cp:lastModifiedBy>Nicholas Del Rio</cp:lastModifiedBy>
  <cp:revision>338</cp:revision>
  <dcterms:created xsi:type="dcterms:W3CDTF">2013-11-06T02:05:54Z</dcterms:created>
  <dcterms:modified xsi:type="dcterms:W3CDTF">2013-11-13T23:10:53Z</dcterms:modified>
</cp:coreProperties>
</file>

<file path=docProps/thumbnail.jpeg>
</file>